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2330" r:id="rId3"/>
    <p:sldId id="2287" r:id="rId4"/>
    <p:sldId id="2325" r:id="rId5"/>
    <p:sldId id="2298" r:id="rId6"/>
    <p:sldId id="2361" r:id="rId7"/>
    <p:sldId id="2365" r:id="rId8"/>
    <p:sldId id="2467" r:id="rId9"/>
    <p:sldId id="2468" r:id="rId10"/>
    <p:sldId id="2059" r:id="rId11"/>
    <p:sldId id="2233" r:id="rId12"/>
    <p:sldId id="2438" r:id="rId13"/>
    <p:sldId id="2302" r:id="rId14"/>
    <p:sldId id="2339" r:id="rId15"/>
    <p:sldId id="2472" r:id="rId16"/>
    <p:sldId id="2473" r:id="rId17"/>
    <p:sldId id="2381" r:id="rId18"/>
    <p:sldId id="2442" r:id="rId19"/>
    <p:sldId id="2404" r:id="rId20"/>
    <p:sldId id="2456" r:id="rId21"/>
    <p:sldId id="2424" r:id="rId22"/>
    <p:sldId id="2429" r:id="rId23"/>
    <p:sldId id="2445" r:id="rId24"/>
    <p:sldId id="1986" r:id="rId25"/>
    <p:sldId id="2163" r:id="rId26"/>
    <p:sldId id="2462" r:id="rId27"/>
    <p:sldId id="2463" r:id="rId28"/>
    <p:sldId id="2469" r:id="rId29"/>
    <p:sldId id="2470" r:id="rId30"/>
    <p:sldId id="2471" r:id="rId31"/>
    <p:sldId id="1948" r:id="rId32"/>
    <p:sldId id="1894"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6" autoAdjust="0"/>
    <p:restoredTop sz="94182" autoAdjust="0"/>
  </p:normalViewPr>
  <p:slideViewPr>
    <p:cSldViewPr>
      <p:cViewPr varScale="1">
        <p:scale>
          <a:sx n="101" d="100"/>
          <a:sy n="101" d="100"/>
        </p:scale>
        <p:origin x="-1231"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985"/>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7/10/2024</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9334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0025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5005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9550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22680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4902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17560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32158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46489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24404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34884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1488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7206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7/10/2024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7/10/2024</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10 July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The Flip Side of Fruitful Ministry</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95</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True Apostolic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11:16-21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080" y="1142999"/>
            <a:ext cx="8686799"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could barely tolerate the uncomfortable position in which the false teachers had put him.  He had no qualms about writing page after page about Jesus Christ, His saving work, and our faith response to the Gospel. </a:t>
            </a:r>
          </a:p>
          <a:p>
            <a:pPr indent="457200">
              <a:spcAft>
                <a:spcPts val="1200"/>
              </a:spcAft>
            </a:pPr>
            <a:r>
              <a:rPr lang="en-US" sz="2400" b="1" dirty="0" smtClean="0">
                <a:latin typeface="Cambria" pitchFamily="18" charset="0"/>
                <a:ea typeface="Cambria" panose="02040503050406030204" pitchFamily="18" charset="0"/>
              </a:rPr>
              <a:t>Paul could pen long treatises on grace, practical instructions for the Christian life, and manuals for pastoral ministry. </a:t>
            </a:r>
          </a:p>
          <a:p>
            <a:pPr indent="457200">
              <a:spcAft>
                <a:spcPts val="1200"/>
              </a:spcAft>
            </a:pPr>
            <a:r>
              <a:rPr lang="en-US" sz="2400" b="1" dirty="0" smtClean="0">
                <a:latin typeface="Cambria" pitchFamily="18" charset="0"/>
                <a:ea typeface="Cambria" panose="02040503050406030204" pitchFamily="18" charset="0"/>
              </a:rPr>
              <a:t>But when it came to his own accomplishments, Paul would rather hide under a rock than brag about himself.   </a:t>
            </a:r>
          </a:p>
          <a:p>
            <a:pPr indent="457200">
              <a:spcAft>
                <a:spcPts val="1200"/>
              </a:spcAft>
            </a:pPr>
            <a:r>
              <a:rPr lang="en-US" sz="2400" b="1" dirty="0" smtClean="0">
                <a:latin typeface="Cambria" pitchFamily="18" charset="0"/>
                <a:ea typeface="Cambria" panose="02040503050406030204" pitchFamily="18" charset="0"/>
              </a:rPr>
              <a:t>So here in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11:16-19</a:t>
            </a:r>
            <a:r>
              <a:rPr lang="en-US" sz="2400" b="1" dirty="0" smtClean="0">
                <a:latin typeface="Cambria" pitchFamily="18" charset="0"/>
                <a:ea typeface="Cambria" panose="02040503050406030204" pitchFamily="18" charset="0"/>
              </a:rPr>
              <a:t>, Paul apologizes for his need to go on boasting.  He says, </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“What I am saying, I am not saying as the Lord would, but as in foolishness, in this confidence of boasting”</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11:17</a:t>
            </a:r>
            <a:r>
              <a:rPr lang="en-US" sz="2400" b="1" dirty="0" smtClean="0">
                <a:latin typeface="Cambria" pitchFamily="18" charset="0"/>
                <a:ea typeface="Cambria" panose="02040503050406030204" pitchFamily="18" charset="0"/>
              </a:rPr>
              <a:t>).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11:16-21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686799"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other words, the boasting that Paul did was not         Christ-like.  Jesus would not have done it.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The Corinthians had become so enamored with the false teachers who foolishly boasted about their credentials, that Paul had determined to fight folly with folly. </a:t>
            </a:r>
          </a:p>
          <a:p>
            <a:pPr indent="457200">
              <a:spcAft>
                <a:spcPts val="1200"/>
              </a:spcAft>
            </a:pPr>
            <a:r>
              <a:rPr lang="en-US" sz="2400" b="1" dirty="0" smtClean="0">
                <a:latin typeface="Cambria" pitchFamily="18" charset="0"/>
              </a:rPr>
              <a:t>So, he reluctantly put himself in the role of the foolish boaster, meeting the braggarts on their own turf and defeating them at their own game. </a:t>
            </a:r>
          </a:p>
          <a:p>
            <a:pPr indent="457200">
              <a:spcAft>
                <a:spcPts val="1200"/>
              </a:spcAft>
            </a:pPr>
            <a:r>
              <a:rPr lang="en-US" sz="2400" b="1" dirty="0" smtClean="0">
                <a:latin typeface="Cambria" pitchFamily="18" charset="0"/>
              </a:rPr>
              <a:t>Paul’s disappointment was evident as he points out the abuse the Corinthians willingly endured at the hands of the false teachers (</a:t>
            </a:r>
            <a:r>
              <a:rPr lang="en-US" sz="2400" b="1" dirty="0" smtClean="0">
                <a:effectLst>
                  <a:outerShdw blurRad="38100" dist="38100" dir="2700000" algn="tl">
                    <a:srgbClr val="000000">
                      <a:alpha val="43137"/>
                    </a:srgbClr>
                  </a:outerShdw>
                </a:effectLst>
                <a:latin typeface="Cambria" pitchFamily="18" charset="0"/>
              </a:rPr>
              <a:t>11:20</a:t>
            </a:r>
            <a:r>
              <a:rPr lang="en-US" sz="2400" b="1" dirty="0" smtClean="0">
                <a:latin typeface="Cambria" pitchFamily="18" charset="0"/>
              </a:rPr>
              <a:t>).</a:t>
            </a:r>
          </a:p>
        </p:txBody>
      </p:sp>
    </p:spTree>
    <p:extLst>
      <p:ext uri="{BB962C8B-B14F-4D97-AF65-F5344CB8AC3E}">
        <p14:creationId xmlns:p14="http://schemas.microsoft.com/office/powerpoint/2010/main" xmlns="" val="17688872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11:16-21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1"/>
            <a:ext cx="8763000" cy="5816977"/>
          </a:xfrm>
          <a:prstGeom prst="rect">
            <a:avLst/>
          </a:prstGeom>
          <a:noFill/>
          <a:effectLst/>
        </p:spPr>
        <p:txBody>
          <a:bodyPr wrap="square" rtlCol="0">
            <a:spAutoFit/>
          </a:bodyPr>
          <a:lstStyle/>
          <a:p>
            <a:pPr marL="731520" indent="-365760">
              <a:spcAft>
                <a:spcPts val="1200"/>
              </a:spcAft>
              <a:buClr>
                <a:srgbClr val="C00000"/>
              </a:buClr>
              <a:buSzPct val="90000"/>
              <a:buFont typeface="Wingdings" pitchFamily="2" charset="2"/>
              <a:buChar char="Ø"/>
              <a:tabLst>
                <a:tab pos="457200" algn="l"/>
              </a:tabLst>
            </a:pPr>
            <a:r>
              <a:rPr lang="en-US" sz="2400" b="1" dirty="0">
                <a:latin typeface="Cambria" pitchFamily="18" charset="0"/>
              </a:rPr>
              <a:t>They enslaved the church to the yoke of legalistic bondage. </a:t>
            </a:r>
            <a:endParaRPr lang="en-US" sz="2400" b="1" dirty="0" smtClean="0">
              <a:latin typeface="Cambria" pitchFamily="18" charset="0"/>
            </a:endParaRPr>
          </a:p>
          <a:p>
            <a:pPr marL="731520" indent="-365760">
              <a:spcAft>
                <a:spcPts val="1200"/>
              </a:spcAft>
              <a:buClr>
                <a:srgbClr val="C00000"/>
              </a:buClr>
              <a:buSzPct val="90000"/>
              <a:buFont typeface="Wingdings" pitchFamily="2" charset="2"/>
              <a:buChar char="Ø"/>
              <a:tabLst>
                <a:tab pos="457200" algn="l"/>
              </a:tabLst>
            </a:pPr>
            <a:r>
              <a:rPr lang="en-US" sz="2400" b="1" dirty="0" smtClean="0">
                <a:latin typeface="Cambria" panose="02040503050406030204" pitchFamily="18" charset="0"/>
                <a:ea typeface="Cambria" panose="02040503050406030204" pitchFamily="18" charset="0"/>
              </a:rPr>
              <a:t>They devoured them with their false doctrines.</a:t>
            </a:r>
          </a:p>
          <a:p>
            <a:pPr marL="731520" indent="-365760">
              <a:spcAft>
                <a:spcPts val="1200"/>
              </a:spcAft>
              <a:buClr>
                <a:srgbClr val="C00000"/>
              </a:buClr>
              <a:buSzPct val="90000"/>
              <a:buFont typeface="Wingdings" pitchFamily="2" charset="2"/>
              <a:buChar char="Ø"/>
              <a:tabLst>
                <a:tab pos="457200" algn="l"/>
              </a:tabLst>
            </a:pPr>
            <a:r>
              <a:rPr lang="en-US" sz="2400" b="1" dirty="0" smtClean="0">
                <a:latin typeface="Cambria" panose="02040503050406030204" pitchFamily="18" charset="0"/>
                <a:ea typeface="Cambria" panose="02040503050406030204" pitchFamily="18" charset="0"/>
              </a:rPr>
              <a:t>They took unfair advantage of their hospitality and financial generosity. </a:t>
            </a:r>
          </a:p>
          <a:p>
            <a:pPr marL="731520" indent="-365760">
              <a:spcAft>
                <a:spcPts val="1200"/>
              </a:spcAft>
              <a:buClr>
                <a:srgbClr val="C00000"/>
              </a:buClr>
              <a:buSzPct val="90000"/>
              <a:buFont typeface="Wingdings" pitchFamily="2" charset="2"/>
              <a:buChar char="Ø"/>
              <a:tabLst>
                <a:tab pos="457200" algn="l"/>
              </a:tabLst>
            </a:pPr>
            <a:r>
              <a:rPr lang="en-US" sz="2400" b="1" dirty="0" smtClean="0">
                <a:latin typeface="Cambria" panose="02040503050406030204" pitchFamily="18" charset="0"/>
                <a:ea typeface="Cambria" panose="02040503050406030204" pitchFamily="18" charset="0"/>
              </a:rPr>
              <a:t>They exalted themselves above the truly qualified leaders in the church. </a:t>
            </a:r>
          </a:p>
          <a:p>
            <a:pPr marL="731520" indent="-365760">
              <a:spcAft>
                <a:spcPts val="1200"/>
              </a:spcAft>
              <a:buClr>
                <a:srgbClr val="C00000"/>
              </a:buClr>
              <a:buSzPct val="90000"/>
              <a:buFont typeface="Wingdings" pitchFamily="2" charset="2"/>
              <a:buChar char="Ø"/>
              <a:tabLst>
                <a:tab pos="457200" algn="l"/>
              </a:tabLst>
            </a:pPr>
            <a:r>
              <a:rPr lang="en-US" sz="2400" b="1" dirty="0" smtClean="0">
                <a:latin typeface="Cambria" panose="02040503050406030204" pitchFamily="18" charset="0"/>
                <a:ea typeface="Cambria" panose="02040503050406030204" pitchFamily="18" charset="0"/>
              </a:rPr>
              <a:t>They metaphorically struck the Corinthians in the face. </a:t>
            </a:r>
          </a:p>
          <a:p>
            <a:pPr indent="457200">
              <a:spcAft>
                <a:spcPts val="1200"/>
              </a:spcAft>
              <a:tabLst>
                <a:tab pos="457200" algn="l"/>
              </a:tabLst>
            </a:pPr>
            <a:r>
              <a:rPr lang="en-US" sz="2400" b="1" dirty="0" smtClean="0">
                <a:latin typeface="Cambria" pitchFamily="18" charset="0"/>
              </a:rPr>
              <a:t>And the worst part!  Not a single one of them had any authority or right to do any of that. </a:t>
            </a:r>
          </a:p>
          <a:p>
            <a:pPr indent="457200">
              <a:spcAft>
                <a:spcPts val="1200"/>
              </a:spcAft>
              <a:tabLst>
                <a:tab pos="457200" algn="l"/>
              </a:tabLst>
            </a:pPr>
            <a:r>
              <a:rPr lang="en-US" sz="2400" b="1" dirty="0" smtClean="0">
                <a:latin typeface="Cambria" pitchFamily="18" charset="0"/>
              </a:rPr>
              <a:t>So, this is why Paul is willing to take such desperate rhetorical measure as to boast about his accomplishment     in the proud manner of his opponents.  </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11:16-21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91247"/>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98008" y="1066799"/>
            <a:ext cx="8717057" cy="409342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Compared with the false teachers Paul describes himself as weak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11:21</a:t>
            </a:r>
            <a:r>
              <a:rPr lang="en-US" sz="2400" b="1" dirty="0" smtClean="0">
                <a:latin typeface="Cambria" panose="02040503050406030204" pitchFamily="18" charset="0"/>
                <a:ea typeface="Cambria" panose="02040503050406030204" pitchFamily="18" charset="0"/>
              </a:rPr>
              <a:t>).  He had neither their worldly charisma nor cultural sophistication.  </a:t>
            </a:r>
          </a:p>
          <a:p>
            <a:pPr indent="457200">
              <a:spcAft>
                <a:spcPts val="1200"/>
              </a:spcAft>
            </a:pPr>
            <a:r>
              <a:rPr lang="en-US" sz="2400" b="1" dirty="0" smtClean="0">
                <a:latin typeface="Cambria" panose="02040503050406030204" pitchFamily="18" charset="0"/>
                <a:ea typeface="Cambria" panose="02040503050406030204" pitchFamily="18" charset="0"/>
              </a:rPr>
              <a:t>Paul never made it a point to display fancy rhetorical footwork or to emphasize his curriculum vitae.   He didn’t hang his diplomas on his front door or drop names of the famous people he knew or studied under.</a:t>
            </a:r>
          </a:p>
          <a:p>
            <a:pPr indent="457200">
              <a:spcAft>
                <a:spcPts val="1200"/>
              </a:spcAft>
            </a:pPr>
            <a:r>
              <a:rPr lang="en-US" sz="2400" b="1" dirty="0" smtClean="0">
                <a:latin typeface="Cambria" panose="02040503050406030204" pitchFamily="18" charset="0"/>
                <a:ea typeface="Cambria" panose="02040503050406030204" pitchFamily="18" charset="0"/>
              </a:rPr>
              <a:t>So, on the surface Paul and his associates appeared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weak</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But with a sudden cataloguing of his credentials   and accomplishments, the tide turns. </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79251" y="1066800"/>
            <a:ext cx="8646458" cy="549381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300" b="1" baseline="30000" dirty="0" smtClean="0">
                <a:effectLst>
                  <a:outerShdw blurRad="38100" dist="38100" dir="2700000" algn="tl">
                    <a:srgbClr val="000000">
                      <a:alpha val="43137"/>
                    </a:srgbClr>
                  </a:outerShdw>
                </a:effectLst>
                <a:latin typeface="Georgia" panose="02040502050405020303" pitchFamily="18" charset="0"/>
              </a:rPr>
              <a:t>22</a:t>
            </a:r>
            <a:r>
              <a:rPr lang="en-US" sz="2300" i="1" dirty="0" smtClean="0">
                <a:latin typeface="Georgia" panose="02040502050405020303" pitchFamily="18" charset="0"/>
              </a:rPr>
              <a:t>Are </a:t>
            </a:r>
            <a:r>
              <a:rPr lang="en-US" sz="2300" i="1" dirty="0">
                <a:latin typeface="Georgia" panose="02040502050405020303" pitchFamily="18" charset="0"/>
              </a:rPr>
              <a:t>they Hebrews? So am I.  </a:t>
            </a:r>
            <a:r>
              <a:rPr lang="en-US" sz="2300" i="1" dirty="0" smtClean="0">
                <a:latin typeface="Georgia" panose="02040502050405020303" pitchFamily="18" charset="0"/>
              </a:rPr>
              <a:t> Are </a:t>
            </a:r>
            <a:r>
              <a:rPr lang="en-US" sz="2300" i="1" dirty="0">
                <a:latin typeface="Georgia" panose="02040502050405020303" pitchFamily="18" charset="0"/>
              </a:rPr>
              <a:t>they Israelites?  So am I.  Are they the seed of Abraham?  So am I.  </a:t>
            </a:r>
            <a:r>
              <a:rPr lang="en-US" sz="2300" b="1" baseline="30000" dirty="0" smtClean="0">
                <a:effectLst>
                  <a:outerShdw blurRad="38100" dist="38100" dir="2700000" algn="tl">
                    <a:srgbClr val="000000">
                      <a:alpha val="43137"/>
                    </a:srgbClr>
                  </a:outerShdw>
                </a:effectLst>
                <a:latin typeface="Georgia" panose="02040502050405020303" pitchFamily="18" charset="0"/>
              </a:rPr>
              <a:t>23</a:t>
            </a:r>
            <a:r>
              <a:rPr lang="en-US" sz="2300" i="1" dirty="0" smtClean="0">
                <a:latin typeface="Georgia" panose="02040502050405020303" pitchFamily="18" charset="0"/>
              </a:rPr>
              <a:t>Are </a:t>
            </a:r>
            <a:r>
              <a:rPr lang="en-US" sz="2300" i="1" dirty="0">
                <a:latin typeface="Georgia" panose="02040502050405020303" pitchFamily="18" charset="0"/>
              </a:rPr>
              <a:t>they ministers of Christ?—I speak as a fool—I am more: in labors more abundant, in stripes above measure, in prisons more frequently, in deaths often. </a:t>
            </a:r>
            <a:r>
              <a:rPr lang="en-US" sz="2300" b="1" i="1" baseline="30000" dirty="0">
                <a:latin typeface="Georgia" panose="02040502050405020303" pitchFamily="18" charset="0"/>
              </a:rPr>
              <a:t> </a:t>
            </a:r>
            <a:r>
              <a:rPr lang="en-US" sz="2300" b="1" baseline="30000" dirty="0" smtClean="0">
                <a:effectLst>
                  <a:outerShdw blurRad="38100" dist="38100" dir="2700000" algn="tl">
                    <a:srgbClr val="000000">
                      <a:alpha val="43137"/>
                    </a:srgbClr>
                  </a:outerShdw>
                </a:effectLst>
                <a:latin typeface="Georgia" panose="02040502050405020303" pitchFamily="18" charset="0"/>
              </a:rPr>
              <a:t>24</a:t>
            </a:r>
            <a:r>
              <a:rPr lang="en-US" sz="2300" i="1" dirty="0" smtClean="0">
                <a:latin typeface="Georgia" panose="02040502050405020303" pitchFamily="18" charset="0"/>
              </a:rPr>
              <a:t>From </a:t>
            </a:r>
            <a:r>
              <a:rPr lang="en-US" sz="2300" i="1" dirty="0">
                <a:latin typeface="Georgia" panose="02040502050405020303" pitchFamily="18" charset="0"/>
              </a:rPr>
              <a:t>the Jews five times I received forty stripes minus one</a:t>
            </a:r>
            <a:r>
              <a:rPr lang="en-US" sz="2300" i="1" dirty="0" smtClean="0">
                <a:latin typeface="Georgia" panose="02040502050405020303" pitchFamily="18" charset="0"/>
              </a:rPr>
              <a:t>. </a:t>
            </a:r>
            <a:r>
              <a:rPr lang="en-US" sz="2300" i="1" dirty="0">
                <a:latin typeface="Georgia" panose="02040502050405020303" pitchFamily="18" charset="0"/>
              </a:rPr>
              <a:t> </a:t>
            </a:r>
            <a:r>
              <a:rPr lang="en-US" sz="2300" b="1" baseline="30000" dirty="0" smtClean="0">
                <a:effectLst>
                  <a:outerShdw blurRad="38100" dist="38100" dir="2700000" algn="tl">
                    <a:srgbClr val="000000">
                      <a:alpha val="43137"/>
                    </a:srgbClr>
                  </a:outerShdw>
                </a:effectLst>
                <a:latin typeface="Georgia" panose="02040502050405020303" pitchFamily="18" charset="0"/>
              </a:rPr>
              <a:t>25</a:t>
            </a:r>
            <a:r>
              <a:rPr lang="en-US" sz="2300" i="1" dirty="0" smtClean="0">
                <a:latin typeface="Georgia" panose="02040502050405020303" pitchFamily="18" charset="0"/>
              </a:rPr>
              <a:t>Three </a:t>
            </a:r>
            <a:r>
              <a:rPr lang="en-US" sz="2300" i="1" dirty="0">
                <a:latin typeface="Georgia" panose="02040502050405020303" pitchFamily="18" charset="0"/>
              </a:rPr>
              <a:t>times I was beaten with rods; once I was stoned; three times I was shipwrecked; a night and a day I have been in the deep; </a:t>
            </a:r>
            <a:r>
              <a:rPr lang="en-US" sz="2300" b="1" baseline="30000" dirty="0" smtClean="0">
                <a:effectLst>
                  <a:outerShdw blurRad="38100" dist="38100" dir="2700000" algn="tl">
                    <a:srgbClr val="000000">
                      <a:alpha val="43137"/>
                    </a:srgbClr>
                  </a:outerShdw>
                </a:effectLst>
                <a:latin typeface="Georgia" panose="02040502050405020303" pitchFamily="18" charset="0"/>
              </a:rPr>
              <a:t>26</a:t>
            </a:r>
            <a:r>
              <a:rPr lang="en-US" sz="2300" i="1" dirty="0" smtClean="0">
                <a:latin typeface="Georgia" panose="02040502050405020303" pitchFamily="18" charset="0"/>
              </a:rPr>
              <a:t>in</a:t>
            </a:r>
            <a:r>
              <a:rPr lang="en-US" sz="2300" i="1" dirty="0">
                <a:latin typeface="Georgia" panose="02040502050405020303" pitchFamily="18" charset="0"/>
              </a:rPr>
              <a:t> journeys often, in perils of waters, in perils </a:t>
            </a:r>
            <a:r>
              <a:rPr lang="en-US" sz="2300" i="1" dirty="0" smtClean="0">
                <a:latin typeface="Georgia" panose="02040502050405020303" pitchFamily="18" charset="0"/>
              </a:rPr>
              <a:t>of robbers, in  perils </a:t>
            </a:r>
            <a:r>
              <a:rPr lang="en-US" sz="2300" i="1" dirty="0">
                <a:latin typeface="Georgia" panose="02040502050405020303" pitchFamily="18" charset="0"/>
              </a:rPr>
              <a:t>of my own countrymen, in perils of the Gentiles, in perils in </a:t>
            </a:r>
            <a:r>
              <a:rPr lang="en-US" sz="2300" i="1" dirty="0" smtClean="0">
                <a:latin typeface="Georgia" panose="02040502050405020303" pitchFamily="18" charset="0"/>
              </a:rPr>
              <a:t>the city, in</a:t>
            </a:r>
            <a:r>
              <a:rPr lang="en-US" sz="2300" i="1" dirty="0">
                <a:latin typeface="Georgia" panose="02040502050405020303" pitchFamily="18" charset="0"/>
              </a:rPr>
              <a:t> perils in the wilderness, in perils in the sea, in perils among false brethren; </a:t>
            </a:r>
            <a:r>
              <a:rPr lang="en-US" sz="2300" b="1" baseline="30000" dirty="0" smtClean="0">
                <a:effectLst>
                  <a:outerShdw blurRad="38100" dist="38100" dir="2700000" algn="tl">
                    <a:srgbClr val="000000">
                      <a:alpha val="43137"/>
                    </a:srgbClr>
                  </a:outerShdw>
                </a:effectLst>
                <a:latin typeface="Georgia" panose="02040502050405020303" pitchFamily="18" charset="0"/>
              </a:rPr>
              <a:t>27</a:t>
            </a:r>
            <a:r>
              <a:rPr lang="en-US" sz="2300" i="1" dirty="0" smtClean="0">
                <a:latin typeface="Georgia" panose="02040502050405020303" pitchFamily="18" charset="0"/>
              </a:rPr>
              <a:t>in </a:t>
            </a:r>
            <a:r>
              <a:rPr lang="en-US" sz="2300" i="1" dirty="0">
                <a:latin typeface="Georgia" panose="02040502050405020303" pitchFamily="18" charset="0"/>
              </a:rPr>
              <a:t>weariness and toil, in sleeplessness often, in hunger and thirst, in fasting often, in cold and nakedness— </a:t>
            </a:r>
            <a:r>
              <a:rPr lang="en-US" sz="2300" b="1" baseline="30000" dirty="0" smtClean="0">
                <a:effectLst>
                  <a:outerShdw blurRad="38100" dist="38100" dir="2700000" algn="tl">
                    <a:srgbClr val="000000">
                      <a:alpha val="43137"/>
                    </a:srgbClr>
                  </a:outerShdw>
                </a:effectLst>
                <a:latin typeface="Georgia" panose="02040502050405020303" pitchFamily="18" charset="0"/>
              </a:rPr>
              <a:t>28</a:t>
            </a:r>
            <a:r>
              <a:rPr lang="en-US" sz="2300" i="1" dirty="0" smtClean="0">
                <a:latin typeface="Georgia" panose="02040502050405020303" pitchFamily="18" charset="0"/>
              </a:rPr>
              <a:t>besides </a:t>
            </a:r>
            <a:r>
              <a:rPr lang="en-US" sz="2300" i="1" dirty="0">
                <a:latin typeface="Georgia" panose="02040502050405020303" pitchFamily="18" charset="0"/>
              </a:rPr>
              <a:t>the other things, what comes upon me daily: my deep concern for all the churches</a:t>
            </a:r>
            <a:r>
              <a:rPr lang="en-US" sz="2300" i="1" dirty="0" smtClean="0">
                <a:latin typeface="Georgia" panose="02040502050405020303" pitchFamily="18" charset="0"/>
              </a:rPr>
              <a:t>. </a:t>
            </a:r>
            <a:r>
              <a:rPr lang="en-US" sz="2300" i="1" dirty="0">
                <a:latin typeface="Georgia" panose="02040502050405020303" pitchFamily="18" charset="0"/>
              </a:rPr>
              <a:t> </a:t>
            </a:r>
            <a:r>
              <a:rPr lang="en-US" sz="2000" dirty="0" smtClean="0">
                <a:effectLst>
                  <a:outerShdw blurRad="38100" dist="38100" dir="2700000" algn="tl">
                    <a:srgbClr val="000000">
                      <a:alpha val="43137"/>
                    </a:srgbClr>
                  </a:outerShdw>
                </a:effectLst>
                <a:latin typeface="Georgia" panose="02040502050405020303" pitchFamily="18" charset="0"/>
              </a:rPr>
              <a:t>[continue . . .]</a:t>
            </a:r>
            <a:endParaRPr lang="en-US" sz="2300" dirty="0">
              <a:effectLst>
                <a:outerShdw blurRad="38100" dist="38100" dir="2700000" algn="tl">
                  <a:srgbClr val="000000">
                    <a:alpha val="43137"/>
                  </a:srgbClr>
                </a:outerShdw>
              </a:effectLst>
              <a:latin typeface="Georgia" panose="02040502050405020303" pitchFamily="18" charset="0"/>
            </a:endParaRPr>
          </a:p>
        </p:txBody>
      </p:sp>
      <p:sp>
        <p:nvSpPr>
          <p:cNvPr id="6" name="Title 1"/>
          <p:cNvSpPr>
            <a:spLocks noGrp="1"/>
          </p:cNvSpPr>
          <p:nvPr>
            <p:ph type="title"/>
          </p:nvPr>
        </p:nvSpPr>
        <p:spPr>
          <a:xfrm>
            <a:off x="304800" y="108622"/>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79251" y="1066800"/>
            <a:ext cx="8646458" cy="337015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300" b="1" baseline="30000" dirty="0" smtClean="0">
                <a:effectLst>
                  <a:outerShdw blurRad="38100" dist="38100" dir="2700000" algn="tl">
                    <a:srgbClr val="000000">
                      <a:alpha val="43137"/>
                    </a:srgbClr>
                  </a:outerShdw>
                </a:effectLst>
                <a:latin typeface="Georgia" panose="02040502050405020303" pitchFamily="18" charset="0"/>
              </a:rPr>
              <a:t>29</a:t>
            </a:r>
            <a:r>
              <a:rPr lang="en-US" sz="2300" i="1" dirty="0" smtClean="0">
                <a:latin typeface="Georgia" panose="02040502050405020303" pitchFamily="18" charset="0"/>
              </a:rPr>
              <a:t>Who </a:t>
            </a:r>
            <a:r>
              <a:rPr lang="en-US" sz="2300" i="1" dirty="0">
                <a:latin typeface="Georgia" panose="02040502050405020303" pitchFamily="18" charset="0"/>
              </a:rPr>
              <a:t>is weak, and I am not weak?  Who is made to stumble, and I do not burn with indignation?  </a:t>
            </a:r>
            <a:r>
              <a:rPr lang="en-US" sz="2300" b="1" baseline="30000" dirty="0" smtClean="0">
                <a:effectLst>
                  <a:outerShdw blurRad="38100" dist="38100" dir="2700000" algn="tl">
                    <a:srgbClr val="000000">
                      <a:alpha val="43137"/>
                    </a:srgbClr>
                  </a:outerShdw>
                </a:effectLst>
                <a:latin typeface="Georgia" panose="02040502050405020303" pitchFamily="18" charset="0"/>
              </a:rPr>
              <a:t>30</a:t>
            </a:r>
            <a:r>
              <a:rPr lang="en-US" sz="2300" i="1" dirty="0" smtClean="0">
                <a:latin typeface="Georgia" panose="02040502050405020303" pitchFamily="18" charset="0"/>
              </a:rPr>
              <a:t>If </a:t>
            </a:r>
            <a:r>
              <a:rPr lang="en-US" sz="2300" i="1" dirty="0">
                <a:latin typeface="Georgia" panose="02040502050405020303" pitchFamily="18" charset="0"/>
              </a:rPr>
              <a:t>I must boast, I will boast in the things which concern my infirmity.  </a:t>
            </a:r>
            <a:r>
              <a:rPr lang="en-US" sz="2300" b="1" baseline="30000" dirty="0" smtClean="0">
                <a:effectLst>
                  <a:outerShdw blurRad="38100" dist="38100" dir="2700000" algn="tl">
                    <a:srgbClr val="000000">
                      <a:alpha val="43137"/>
                    </a:srgbClr>
                  </a:outerShdw>
                </a:effectLst>
                <a:latin typeface="Georgia" panose="02040502050405020303" pitchFamily="18" charset="0"/>
              </a:rPr>
              <a:t>31</a:t>
            </a:r>
            <a:r>
              <a:rPr lang="en-US" sz="2300" i="1" dirty="0" smtClean="0">
                <a:latin typeface="Georgia" panose="02040502050405020303" pitchFamily="18" charset="0"/>
              </a:rPr>
              <a:t>The </a:t>
            </a:r>
            <a:r>
              <a:rPr lang="en-US" sz="2300" i="1" dirty="0">
                <a:latin typeface="Georgia" panose="02040502050405020303" pitchFamily="18" charset="0"/>
              </a:rPr>
              <a:t>God and Father of our Lord Jesus Christ, who is blessed forever, knows that I am not lying.  </a:t>
            </a:r>
            <a:r>
              <a:rPr lang="en-US" sz="2300" b="1" baseline="30000" dirty="0" smtClean="0">
                <a:effectLst>
                  <a:outerShdw blurRad="38100" dist="38100" dir="2700000" algn="tl">
                    <a:srgbClr val="000000">
                      <a:alpha val="43137"/>
                    </a:srgbClr>
                  </a:outerShdw>
                </a:effectLst>
                <a:latin typeface="Georgia" panose="02040502050405020303" pitchFamily="18" charset="0"/>
              </a:rPr>
              <a:t>32</a:t>
            </a:r>
            <a:r>
              <a:rPr lang="en-US" sz="2300" i="1" dirty="0" smtClean="0">
                <a:latin typeface="Georgia" panose="02040502050405020303" pitchFamily="18" charset="0"/>
              </a:rPr>
              <a:t>In </a:t>
            </a:r>
            <a:r>
              <a:rPr lang="en-US" sz="2300" i="1" dirty="0">
                <a:latin typeface="Georgia" panose="02040502050405020303" pitchFamily="18" charset="0"/>
              </a:rPr>
              <a:t>Damascus the governor, under Aretas the king, was guarding the city of the Damascenes with a garrison, desiring to arrest me; </a:t>
            </a:r>
            <a:r>
              <a:rPr lang="en-US" sz="2300" b="1" baseline="30000" dirty="0" smtClean="0">
                <a:effectLst>
                  <a:outerShdw blurRad="38100" dist="38100" dir="2700000" algn="tl">
                    <a:srgbClr val="000000">
                      <a:alpha val="43137"/>
                    </a:srgbClr>
                  </a:outerShdw>
                </a:effectLst>
                <a:latin typeface="Georgia" panose="02040502050405020303" pitchFamily="18" charset="0"/>
              </a:rPr>
              <a:t>33</a:t>
            </a:r>
            <a:r>
              <a:rPr lang="en-US" sz="2300" i="1" dirty="0" smtClean="0">
                <a:latin typeface="Georgia" panose="02040502050405020303" pitchFamily="18" charset="0"/>
              </a:rPr>
              <a:t>but </a:t>
            </a:r>
            <a:r>
              <a:rPr lang="en-US" sz="2300" i="1" dirty="0">
                <a:latin typeface="Georgia" panose="02040502050405020303" pitchFamily="18" charset="0"/>
              </a:rPr>
              <a:t>I was let down in a basket through a window in the wall, and escaped from his hands.</a:t>
            </a:r>
          </a:p>
        </p:txBody>
      </p:sp>
      <p:sp>
        <p:nvSpPr>
          <p:cNvPr id="6" name="Title 1"/>
          <p:cNvSpPr>
            <a:spLocks noGrp="1"/>
          </p:cNvSpPr>
          <p:nvPr>
            <p:ph type="title"/>
          </p:nvPr>
        </p:nvSpPr>
        <p:spPr>
          <a:xfrm>
            <a:off x="304800" y="108622"/>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2419" y="990601"/>
            <a:ext cx="8679181" cy="5816977"/>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false teachers had their set of impressive credentials. Once Paul opened the door to a little boasting about things that didn’t really matter to ministry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11:22</a:t>
            </a:r>
            <a:r>
              <a:rPr lang="en-US" sz="2400" b="1" dirty="0" smtClean="0">
                <a:latin typeface="Cambria" panose="02040503050406030204" pitchFamily="18" charset="0"/>
                <a:ea typeface="Cambria" panose="02040503050406030204" pitchFamily="18" charset="0"/>
              </a:rPr>
              <a:t>), he matched and far exceeded them. </a:t>
            </a:r>
          </a:p>
          <a:p>
            <a:pPr indent="457200">
              <a:spcAft>
                <a:spcPts val="1200"/>
              </a:spcAft>
            </a:pPr>
            <a:endParaRPr lang="en-US" sz="2400" b="1" dirty="0">
              <a:latin typeface="Cambria" panose="02040503050406030204" pitchFamily="18" charset="0"/>
              <a:ea typeface="Cambria" panose="02040503050406030204" pitchFamily="18" charset="0"/>
            </a:endParaRPr>
          </a:p>
          <a:p>
            <a:pPr indent="457200">
              <a:spcAft>
                <a:spcPts val="1200"/>
              </a:spcAft>
            </a:pPr>
            <a:endParaRPr lang="en-US" sz="2400" b="1" dirty="0" smtClean="0">
              <a:latin typeface="Cambria" panose="02040503050406030204" pitchFamily="18" charset="0"/>
              <a:ea typeface="Cambria" panose="02040503050406030204" pitchFamily="18" charset="0"/>
            </a:endParaRPr>
          </a:p>
          <a:p>
            <a:pPr indent="457200">
              <a:spcAft>
                <a:spcPts val="1200"/>
              </a:spcAft>
            </a:pPr>
            <a:endParaRPr lang="en-US" sz="2400" b="1" dirty="0">
              <a:latin typeface="Cambria" panose="02040503050406030204" pitchFamily="18" charset="0"/>
              <a:ea typeface="Cambria" panose="02040503050406030204" pitchFamily="18" charset="0"/>
            </a:endParaRPr>
          </a:p>
          <a:p>
            <a:pPr indent="457200">
              <a:spcAft>
                <a:spcPts val="1200"/>
              </a:spcAft>
            </a:pP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Paul lingers in the last credential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11:23</a:t>
            </a:r>
            <a:r>
              <a:rPr lang="en-US" sz="2400" b="1" dirty="0" smtClean="0">
                <a:latin typeface="Cambria" panose="02040503050406030204" pitchFamily="18" charset="0"/>
                <a:ea typeface="Cambria" panose="02040503050406030204" pitchFamily="18" charset="0"/>
              </a:rPr>
              <a:t>) because this is the heart of the matter. </a:t>
            </a:r>
          </a:p>
          <a:p>
            <a:pPr indent="457200">
              <a:spcAft>
                <a:spcPts val="1200"/>
              </a:spcAft>
            </a:pPr>
            <a:r>
              <a:rPr lang="en-US" sz="2400" b="1" dirty="0" smtClean="0">
                <a:latin typeface="Cambria" panose="02040503050406030204" pitchFamily="18" charset="0"/>
                <a:ea typeface="Cambria" panose="02040503050406030204" pitchFamily="18" charset="0"/>
              </a:rPr>
              <a:t>The Judaizing false teach had a Hebrew pedigree, but did they have a heart of sincere devotion and sacrificial service to Christ?</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rcRect l="1596" t="3846" r="2660" b="7692"/>
          <a:stretch>
            <a:fillRect/>
          </a:stretch>
        </p:blipFill>
        <p:spPr>
          <a:xfrm>
            <a:off x="838200" y="2590800"/>
            <a:ext cx="7752522" cy="1981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2419" y="66488"/>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9728" y="990600"/>
            <a:ext cx="8587741" cy="587853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Corinthians had become enslaved to these masters of rhetoric and oration.  They had become impressed with the external sparkle of their slick, polished presentations.</a:t>
            </a:r>
          </a:p>
          <a:p>
            <a:pPr indent="457200">
              <a:spcAft>
                <a:spcPts val="1200"/>
              </a:spcAft>
            </a:pPr>
            <a:r>
              <a:rPr lang="en-US" sz="2400" b="1" dirty="0" smtClean="0">
                <a:latin typeface="Cambria" panose="02040503050406030204" pitchFamily="18" charset="0"/>
                <a:ea typeface="Cambria" panose="02040503050406030204" pitchFamily="18" charset="0"/>
              </a:rPr>
              <a:t>But, had the Corinthians considered this last credential, were these bona fide Hebrews also authentic servants of Christ?</a:t>
            </a:r>
          </a:p>
          <a:p>
            <a:pPr indent="457200">
              <a:spcAft>
                <a:spcPts val="1200"/>
              </a:spcAft>
            </a:pPr>
            <a:r>
              <a:rPr lang="en-US" sz="2400" b="1" dirty="0" smtClean="0">
                <a:latin typeface="Cambria" panose="02040503050406030204" pitchFamily="18" charset="0"/>
                <a:ea typeface="Cambria" panose="02040503050406030204" pitchFamily="18" charset="0"/>
              </a:rPr>
              <a:t>Just to put ministry in it’s truest perspective, instead of listing his accomplishments, Paul highlights his setbacks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11:23-27</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Scar by scar, he shows the Corinthians his battle wounds. Each tells a story of genuine devotion to Christ in contrast to the false teachers’ life of comfort and ease. </a:t>
            </a:r>
          </a:p>
          <a:p>
            <a:pPr indent="457200">
              <a:spcAft>
                <a:spcPts val="1200"/>
              </a:spcAft>
            </a:pPr>
            <a:r>
              <a:rPr lang="en-US" sz="2400" b="1" dirty="0" smtClean="0">
                <a:latin typeface="Cambria" panose="02040503050406030204" pitchFamily="18" charset="0"/>
                <a:ea typeface="Cambria" panose="02040503050406030204" pitchFamily="18" charset="0"/>
              </a:rPr>
              <a:t>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Judaizers</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lived in a world where they used 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describe their ministries.  And why not? </a:t>
            </a:r>
          </a:p>
        </p:txBody>
      </p:sp>
    </p:spTree>
    <p:extLst>
      <p:ext uri="{BB962C8B-B14F-4D97-AF65-F5344CB8AC3E}">
        <p14:creationId xmlns:p14="http://schemas.microsoft.com/office/powerpoint/2010/main" xmlns="" val="724920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990600"/>
            <a:ext cx="8610600" cy="550920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They showed up in churches already established by Paul’s toil, tears, and tribulations.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Like thieves harvesting where they hadn’t sown, the false teachers performed ministries of ease.  On the other hand, Paul’s world of ministry was one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growing</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learning</a:t>
            </a:r>
            <a:r>
              <a:rPr lang="en-US" sz="2400" b="1" dirty="0" smtClean="0">
                <a:latin typeface="Cambria" panose="02040503050406030204" pitchFamily="18" charset="0"/>
                <a:ea typeface="Cambria" panose="02040503050406030204" pitchFamily="18" charset="0"/>
              </a:rPr>
              <a:t>, filled with pain, heartache, and uncertainty.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Paul’s uphill, winding road followed Christ to the cross – a life of suffering and sorrow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 12:2-3; 1 Pet. 2:21</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all the crushing circumstances Paul rattled off in these verses weren’t enough to convince the Corinthians of his authentic ministry, he also describes the pains of anxiety.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11:28</a:t>
            </a:r>
            <a:r>
              <a:rPr lang="en-US" sz="2400" b="1" dirty="0" smtClean="0">
                <a:latin typeface="Cambria" panose="02040503050406030204" pitchFamily="18" charset="0"/>
                <a:ea typeface="Cambria" panose="02040503050406030204" pitchFamily="18" charset="0"/>
              </a:rPr>
              <a:t> he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Apart from such external things, there is the daily pressure on me of concern for all the churches.</a:t>
            </a:r>
            <a:r>
              <a:rPr lang="en-US" sz="2400" b="1" i="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4605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90600"/>
            <a:ext cx="8572500" cy="5509200"/>
          </a:xfrm>
          <a:prstGeom prst="rect">
            <a:avLst/>
          </a:prstGeom>
          <a:noFill/>
          <a:effectLst/>
        </p:spPr>
        <p:txBody>
          <a:bodyPr wrap="square" rtlCol="0">
            <a:spAutoFit/>
          </a:bodyPr>
          <a:lstStyle/>
          <a:p>
            <a:pPr>
              <a:spcAft>
                <a:spcPts val="1200"/>
              </a:spcAft>
              <a:tabLst>
                <a:tab pos="457200" algn="l"/>
              </a:tabLst>
            </a:pPr>
            <a:r>
              <a:rPr lang="en-US" sz="2400" b="1" dirty="0" smtClean="0">
                <a:latin typeface="Cambria" panose="02040503050406030204" pitchFamily="18" charset="0"/>
                <a:ea typeface="Cambria" panose="02040503050406030204" pitchFamily="18" charset="0"/>
              </a:rPr>
              <a:t>	Cumulatively, these pressures had molded Paul into the man he had become.  They made him weak and defenseless, but also empathetic. </a:t>
            </a:r>
          </a:p>
          <a:p>
            <a:pPr>
              <a:spcAft>
                <a:spcPts val="1200"/>
              </a:spcAft>
              <a:tabLst>
                <a:tab pos="457200" algn="l"/>
              </a:tabLst>
            </a:pPr>
            <a:r>
              <a:rPr lang="en-US" sz="2400" b="1" dirty="0" smtClean="0">
                <a:latin typeface="Cambria" panose="02040503050406030204" pitchFamily="18" charset="0"/>
                <a:ea typeface="Cambria" panose="02040503050406030204" pitchFamily="18" charset="0"/>
              </a:rPr>
              <a:t>	Therefore, he could strengthen the weak and show his genuine concern for those tempted to sin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11:29</a:t>
            </a:r>
            <a:r>
              <a:rPr lang="en-US" sz="2400" b="1" dirty="0" smtClean="0">
                <a:latin typeface="Cambria" panose="02040503050406030204" pitchFamily="18" charset="0"/>
                <a:ea typeface="Cambria" panose="02040503050406030204" pitchFamily="18" charset="0"/>
              </a:rPr>
              <a: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When you have suffered like Paul – with both external and internal catastrophes, crises, and concerns – your faith moves for the theoretical realm into the practical.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This allows for authentic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learning</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growing</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genuine</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a:t>
            </a:r>
            <a:r>
              <a:rPr lang="en-US" sz="2400" b="1" dirty="0" smtClean="0">
                <a:latin typeface="Cambria" panose="02040503050406030204" pitchFamily="18" charset="0"/>
                <a:ea typeface="Cambria" panose="02040503050406030204" pitchFamily="18" charset="0"/>
              </a:rPr>
              <a:t> as a true servant of Christ.  </a:t>
            </a:r>
          </a:p>
          <a:p>
            <a:pPr>
              <a:spcAft>
                <a:spcPts val="1200"/>
              </a:spcAft>
              <a:tabLst>
                <a:tab pos="457200" algn="l"/>
              </a:tabLst>
            </a:pPr>
            <a:r>
              <a:rPr lang="en-US" sz="2400" b="1" dirty="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days are the exception to the rule, as believers we live in the realm of the real rather than the imaginary.  </a:t>
            </a:r>
          </a:p>
        </p:txBody>
      </p:sp>
    </p:spTree>
    <p:extLst>
      <p:ext uri="{BB962C8B-B14F-4D97-AF65-F5344CB8AC3E}">
        <p14:creationId xmlns:p14="http://schemas.microsoft.com/office/powerpoint/2010/main" xmlns="" val="35526978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48223" y="104140"/>
            <a:ext cx="85344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15200" y="15240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93034" y="990601"/>
            <a:ext cx="8644778" cy="5370701"/>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In our continuing study of Second</a:t>
            </a:r>
            <a:r>
              <a:rPr lang="en-US" sz="2300" b="1" dirty="0" smtClean="0">
                <a:solidFill>
                  <a:srgbClr val="C00000"/>
                </a:solidFill>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Corinthians, the themes of this letter revolves around both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and the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0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00" b="1" dirty="0" smtClean="0">
                <a:latin typeface="Cambria" panose="02040503050406030204" pitchFamily="18" charset="0"/>
                <a:ea typeface="Cambria" panose="02040503050406030204" pitchFamily="18" charset="0"/>
              </a:rPr>
              <a:t>,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00" b="1" dirty="0" smtClean="0">
                <a:latin typeface="Cambria" panose="02040503050406030204" pitchFamily="18" charset="0"/>
                <a:ea typeface="Cambria" panose="02040503050406030204" pitchFamily="18" charset="0"/>
              </a:rPr>
              <a:t>, </a:t>
            </a:r>
            <a:r>
              <a:rPr lang="en-US" sz="2300" b="1" i="1" dirty="0" smtClean="0">
                <a:latin typeface="Cambria" panose="02040503050406030204" pitchFamily="18" charset="0"/>
                <a:ea typeface="Cambria" panose="02040503050406030204" pitchFamily="18" charset="0"/>
              </a:rPr>
              <a:t>and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 </a:t>
            </a:r>
            <a:r>
              <a:rPr lang="en-US" sz="2400" dirty="0" smtClean="0"/>
              <a:t>	</a:t>
            </a:r>
          </a:p>
          <a:p>
            <a:pPr indent="457200">
              <a:spcAft>
                <a:spcPts val="1200"/>
              </a:spcAft>
              <a:tabLst>
                <a:tab pos="457200" algn="l"/>
              </a:tabLst>
            </a:pPr>
            <a:r>
              <a:rPr lang="en-US" sz="2300" b="1" dirty="0" smtClean="0">
                <a:latin typeface="Cambria" panose="02040503050406030204" pitchFamily="18" charset="0"/>
                <a:ea typeface="Cambria" panose="02040503050406030204" pitchFamily="18" charset="0"/>
              </a:rPr>
              <a:t>In our study, Paul addresses the problem of false apostles undermining his authority and leading the </a:t>
            </a:r>
            <a:r>
              <a:rPr lang="en-US" sz="2300" b="1" dirty="0">
                <a:latin typeface="Cambria" panose="02040503050406030204" pitchFamily="18" charset="0"/>
                <a:ea typeface="Cambria" panose="02040503050406030204" pitchFamily="18" charset="0"/>
              </a:rPr>
              <a:t>Corinthians astray through boasting and exploitation.  He </a:t>
            </a:r>
            <a:r>
              <a:rPr lang="en-US" sz="2300" b="1" dirty="0" smtClean="0">
                <a:latin typeface="Cambria" panose="02040503050406030204" pitchFamily="18" charset="0"/>
                <a:ea typeface="Cambria" panose="02040503050406030204" pitchFamily="18" charset="0"/>
              </a:rPr>
              <a:t>defends </a:t>
            </a:r>
            <a:r>
              <a:rPr lang="en-US" sz="2300" b="1" dirty="0">
                <a:latin typeface="Cambria" panose="02040503050406030204" pitchFamily="18" charset="0"/>
                <a:ea typeface="Cambria" panose="02040503050406030204" pitchFamily="18" charset="0"/>
              </a:rPr>
              <a:t>his ministry by contrasting his genuine sufferings and dedication with their self-serving behavior, reaffirms his apostolic authority, and teaches the Corinthians about true Christian leadership.</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975360"/>
            <a:ext cx="8610601"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When you’ve been weakened by the trials of ministry, you understand a person in weakness.  When you’ve been there yourself, you are concerned, not condemning.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Think about it!  </a:t>
            </a:r>
            <a:r>
              <a:rPr lang="en-US" sz="2400" b="1" dirty="0" smtClean="0">
                <a:latin typeface="Cambria" panose="02040503050406030204" pitchFamily="18" charset="0"/>
                <a:ea typeface="Cambria" panose="02040503050406030204" pitchFamily="18" charset="0"/>
              </a:rPr>
              <a:t>When you finally get rid of the fake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response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are you doing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you become vulnerable and accessible. </a:t>
            </a:r>
          </a:p>
          <a:p>
            <a:pPr indent="457200">
              <a:spcAft>
                <a:spcPts val="1200"/>
              </a:spcAft>
            </a:pPr>
            <a:r>
              <a:rPr lang="en-US" sz="2400" b="1" dirty="0" smtClean="0">
                <a:latin typeface="Cambria" panose="02040503050406030204" pitchFamily="18" charset="0"/>
                <a:ea typeface="Cambria" panose="02040503050406030204" pitchFamily="18" charset="0"/>
              </a:rPr>
              <a:t>Nobody weakened by calamities feels comfortable seeking comfort and understanding from so-called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successful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people who seems to always have it all together. </a:t>
            </a:r>
          </a:p>
          <a:p>
            <a:pPr indent="457200">
              <a:spcAft>
                <a:spcPts val="1200"/>
              </a:spcAft>
            </a:pPr>
            <a:r>
              <a:rPr lang="en-US" sz="2400" b="1" dirty="0" smtClean="0">
                <a:latin typeface="Cambria" panose="02040503050406030204" pitchFamily="18" charset="0"/>
                <a:ea typeface="Cambria" panose="02040503050406030204" pitchFamily="18" charset="0"/>
              </a:rPr>
              <a:t>Nobody struggling with sin wants to get counsel from a believer who never seems to battle temptation. </a:t>
            </a:r>
          </a:p>
          <a:p>
            <a:pPr indent="457200">
              <a:spcAft>
                <a:spcPts val="1200"/>
              </a:spcAft>
            </a:pPr>
            <a:r>
              <a:rPr lang="en-US" sz="2400" b="1" dirty="0" smtClean="0">
                <a:latin typeface="Cambria" panose="02040503050406030204" pitchFamily="18" charset="0"/>
                <a:ea typeface="Cambria" panose="02040503050406030204" pitchFamily="18" charset="0"/>
              </a:rPr>
              <a:t>Paul emphasizes his weaknesses, not his strengths, as proof of his authentic servanthood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11:30</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40008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990600"/>
            <a:ext cx="8616876" cy="566308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Having been forced to boast in defense of his ministry, Paul chooses to boast regarding his weaknesses. </a:t>
            </a:r>
          </a:p>
          <a:p>
            <a:pPr indent="457200">
              <a:spcAft>
                <a:spcPts val="1200"/>
              </a:spcAft>
            </a:pPr>
            <a:r>
              <a:rPr lang="en-US" sz="2400" b="1" dirty="0" smtClean="0">
                <a:latin typeface="Cambria" panose="02040503050406030204" pitchFamily="18" charset="0"/>
                <a:ea typeface="Cambria" panose="02040503050406030204" pitchFamily="18" charset="0"/>
              </a:rPr>
              <a:t>At the climax of this boasting, Paul tells the story of narrowly escaping the city of Damascus in a basket through a window in the city wall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11:31-33</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 Imagine, on that day, if Paul had responded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when ask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are you doing?</a:t>
            </a:r>
            <a:r>
              <a:rPr lang="en-US" sz="2400" b="1" i="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That would have been good: if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 were dumped into a rickety basket like a sack of salt and lowered out of window like somebody’s trash</a:t>
            </a:r>
            <a:r>
              <a:rPr lang="en-US" sz="2400" b="1" i="1" dirty="0" smtClean="0">
                <a:latin typeface="Cambria" panose="02040503050406030204" pitchFamily="18" charset="0"/>
                <a:ea typeface="Cambria" panose="02040503050406030204" pitchFamily="18" charset="0"/>
              </a:rPr>
              <a:t>.”</a:t>
            </a:r>
            <a:endParaRPr lang="en-US" sz="2400" b="1" i="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Conversely, if he said,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Honestly, I had a really bad day.  In fact, I thought I was going to die in Damascus!</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i="1" dirty="0" smtClean="0">
                <a:latin typeface="Cambria" panose="02040503050406030204" pitchFamily="18" charset="0"/>
                <a:ea typeface="Cambria" panose="02040503050406030204" pitchFamily="18" charset="0"/>
              </a:rPr>
              <a:t>“But I am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learning</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growing</a:t>
            </a:r>
            <a:r>
              <a:rPr lang="en-US" sz="2400" b="1" i="1" dirty="0" smtClean="0">
                <a:latin typeface="Cambria" panose="02040503050406030204" pitchFamily="18" charset="0"/>
                <a:ea typeface="Cambria" panose="02040503050406030204" pitchFamily="18" charset="0"/>
              </a:rPr>
              <a:t> from all of this.”</a:t>
            </a:r>
          </a:p>
        </p:txBody>
      </p:sp>
    </p:spTree>
    <p:extLst>
      <p:ext uri="{BB962C8B-B14F-4D97-AF65-F5344CB8AC3E}">
        <p14:creationId xmlns:p14="http://schemas.microsoft.com/office/powerpoint/2010/main" xmlns="" val="21635559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11:22-33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2390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8524" y="990600"/>
            <a:ext cx="8610601" cy="2092881"/>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We can’t be sure how the person inquiring would have responded to Paul’s transparency.</a:t>
            </a:r>
          </a:p>
          <a:p>
            <a:pPr indent="457200">
              <a:spcAft>
                <a:spcPts val="1200"/>
              </a:spcAft>
            </a:pPr>
            <a:r>
              <a:rPr lang="en-US" sz="2400" b="1" dirty="0" smtClean="0">
                <a:latin typeface="Cambria" panose="02040503050406030204" pitchFamily="18" charset="0"/>
                <a:ea typeface="Cambria" panose="02040503050406030204" pitchFamily="18" charset="0"/>
              </a:rPr>
              <a:t>Chances are that Paul’s openness and transparency would have granted an opportunity for sharing in another’s hardship and heartaches. </a:t>
            </a:r>
          </a:p>
        </p:txBody>
      </p:sp>
    </p:spTree>
    <p:extLst>
      <p:ext uri="{BB962C8B-B14F-4D97-AF65-F5344CB8AC3E}">
        <p14:creationId xmlns:p14="http://schemas.microsoft.com/office/powerpoint/2010/main" xmlns="" val="32334179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800600"/>
            <a:ext cx="8610600" cy="646331"/>
          </a:xfrm>
          <a:prstGeom prst="rect">
            <a:avLst/>
          </a:prstGeom>
          <a:noFill/>
          <a:effectLst>
            <a:outerShdw blurRad="38100" dist="25400" dir="18900000" algn="bl" rotWithShape="0">
              <a:schemeClr val="tx1"/>
            </a:outerShdw>
          </a:effectLst>
        </p:spPr>
        <p:txBody>
          <a:bodyPr wrap="square" rtlCol="0">
            <a:spAutoFit/>
          </a:bodyPr>
          <a:lstStyle/>
          <a:p>
            <a:pPr algn="ctr"/>
            <a:r>
              <a:rPr lang="en-US" sz="3600" b="1" i="1" dirty="0" smtClean="0">
                <a:solidFill>
                  <a:schemeClr val="bg1"/>
                </a:solidFill>
                <a:effectLst>
                  <a:outerShdw blurRad="38100" dist="38100" dir="2700000" algn="tl">
                    <a:srgbClr val="000000">
                      <a:alpha val="43137"/>
                    </a:srgbClr>
                  </a:outerShdw>
                </a:effectLst>
                <a:latin typeface="Constantia" pitchFamily="18" charset="0"/>
              </a:rPr>
              <a:t>Boasting Like Paul </a:t>
            </a:r>
            <a:endParaRPr lang="en-US" sz="36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effectLst>
                  <a:outerShdw blurRad="38100" dist="38100" dir="2700000" algn="tl">
                    <a:srgbClr val="000000">
                      <a:alpha val="43137"/>
                    </a:srgbClr>
                  </a:outerShdw>
                </a:effectLst>
                <a:latin typeface="Britannic Bold" panose="020B0903060703020204" pitchFamily="34" charset="0"/>
              </a:rPr>
              <a:t>Boasting Like Paul </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0"/>
            <a:ext cx="8610600" cy="4616648"/>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closing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I’m convinced that Paul’s credentials for ministry would have driven a pastoral search committed or missionary-sending agency absolutely batty.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His was not at all like the pristine and impressive resumes flaunted by his professional opponents in Corinth.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Paul’s lengthy curriculum vitae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11:22-33</a:t>
            </a:r>
            <a:r>
              <a:rPr lang="en-US" sz="2400" b="1" dirty="0" smtClean="0">
                <a:latin typeface="Cambria" panose="02040503050406030204" pitchFamily="18" charset="0"/>
                <a:ea typeface="Cambria" panose="02040503050406030204" pitchFamily="18" charset="0"/>
              </a:rPr>
              <a:t> was written in blood, stained with tears, smeared with dirt, and tattered by enduring too much action in a raging spiritual war that left him stooped over, not standing erect.  </a:t>
            </a:r>
          </a:p>
          <a:p>
            <a:pPr indent="457200">
              <a:spcAft>
                <a:spcPts val="1200"/>
              </a:spcAft>
              <a:tabLst>
                <a:tab pos="457200" algn="l"/>
              </a:tabLst>
            </a:pPr>
            <a:r>
              <a:rPr lang="en-US" sz="2400" b="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things stand out about Paul’s description of his credentials, his circumstance, and his character.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Boasting Like </a:t>
            </a:r>
            <a:r>
              <a:rPr lang="en-US" sz="2400" dirty="0" smtClean="0">
                <a:effectLst>
                  <a:outerShdw blurRad="38100" dist="38100" dir="2700000" algn="tl">
                    <a:srgbClr val="000000">
                      <a:alpha val="43137"/>
                    </a:srgbClr>
                  </a:outerShdw>
                </a:effectLst>
                <a:latin typeface="Britannic Bold" panose="020B0903060703020204" pitchFamily="34" charset="0"/>
              </a:rPr>
              <a:t>Paul </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9560" y="990600"/>
            <a:ext cx="8610600" cy="5663089"/>
          </a:xfrm>
          <a:prstGeom prst="rect">
            <a:avLst/>
          </a:prstGeom>
          <a:noFill/>
          <a:effectLst/>
        </p:spPr>
        <p:txBody>
          <a:bodyPr wrap="square" rtlCol="0">
            <a:spAutoFit/>
          </a:bodyPr>
          <a:lstStyle/>
          <a:p>
            <a:pPr indent="457200">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Paul doesn’t deny the pain and pressures of life.     </a:t>
            </a:r>
            <a:r>
              <a:rPr lang="en-US" sz="2400" b="1" dirty="0" smtClean="0">
                <a:latin typeface="Cambria" panose="02040503050406030204" pitchFamily="18" charset="0"/>
                <a:ea typeface="Cambria" panose="02040503050406030204" pitchFamily="18" charset="0"/>
              </a:rPr>
              <a:t>He doesn’t pretend that everything’s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dirty="0" smtClean="0">
                <a:latin typeface="Cambria" panose="02040503050406030204" pitchFamily="18" charset="0"/>
                <a:ea typeface="Cambria" panose="02040503050406030204" pitchFamily="18" charset="0"/>
              </a:rPr>
              <a:t>” when his world is crumbling around him. </a:t>
            </a: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Never once does he suggest that following Christ is a problem-free stroll through the park.  Look at the many hardships Paul endured in ministry:</a:t>
            </a:r>
          </a:p>
          <a:p>
            <a:pPr indent="457200">
              <a:spcAft>
                <a:spcPts val="600"/>
              </a:spcAft>
              <a:tabLst>
                <a:tab pos="457200" algn="l"/>
              </a:tabLst>
            </a:pPr>
            <a:endParaRPr lang="en-US" sz="2400" b="1" dirty="0" smtClean="0">
              <a:latin typeface="Cambria" panose="02040503050406030204" pitchFamily="18" charset="0"/>
              <a:ea typeface="Cambria" panose="02040503050406030204" pitchFamily="18" charset="0"/>
            </a:endParaRPr>
          </a:p>
          <a:p>
            <a:pPr indent="457200">
              <a:spcAft>
                <a:spcPts val="600"/>
              </a:spcAft>
              <a:tabLst>
                <a:tab pos="457200" algn="l"/>
              </a:tabLst>
            </a:pPr>
            <a:endParaRPr lang="en-US" sz="2400" b="1" dirty="0">
              <a:latin typeface="Cambria" panose="02040503050406030204" pitchFamily="18" charset="0"/>
              <a:ea typeface="Cambria" panose="02040503050406030204" pitchFamily="18" charset="0"/>
            </a:endParaRPr>
          </a:p>
          <a:p>
            <a:pPr indent="457200">
              <a:spcAft>
                <a:spcPts val="600"/>
              </a:spcAft>
              <a:tabLst>
                <a:tab pos="457200" algn="l"/>
              </a:tabLst>
            </a:pPr>
            <a:endParaRPr lang="en-US" sz="2400" b="1" dirty="0" smtClean="0">
              <a:latin typeface="Cambria" panose="02040503050406030204" pitchFamily="18" charset="0"/>
              <a:ea typeface="Cambria" panose="02040503050406030204" pitchFamily="18" charset="0"/>
            </a:endParaRPr>
          </a:p>
          <a:p>
            <a:pPr indent="457200">
              <a:spcAft>
                <a:spcPts val="600"/>
              </a:spcAft>
              <a:tabLst>
                <a:tab pos="457200" algn="l"/>
              </a:tabLst>
            </a:pPr>
            <a:endParaRPr lang="en-US" sz="2400" b="1" dirty="0" smtClean="0">
              <a:latin typeface="Cambria" panose="02040503050406030204" pitchFamily="18" charset="0"/>
              <a:ea typeface="Cambria" panose="02040503050406030204" pitchFamily="18" charset="0"/>
            </a:endParaRPr>
          </a:p>
          <a:p>
            <a:pPr indent="457200">
              <a:spcAft>
                <a:spcPts val="600"/>
              </a:spcAft>
              <a:tabLst>
                <a:tab pos="457200" algn="l"/>
              </a:tabLst>
            </a:pPr>
            <a:endParaRPr lang="en-US" sz="2400" b="1" dirty="0">
              <a:latin typeface="Cambria" panose="02040503050406030204" pitchFamily="18" charset="0"/>
              <a:ea typeface="Cambria" panose="02040503050406030204" pitchFamily="18" charset="0"/>
            </a:endParaRPr>
          </a:p>
          <a:p>
            <a:pPr indent="457200">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Now compare them to the trials you have experienced in church life, or any ministry in which you’ve been involved.</a:t>
            </a:r>
            <a:endParaRPr lang="en-US" sz="800" b="1" dirty="0" smtClean="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rcRect l="2000" t="3333" r="3000" b="6667"/>
          <a:stretch>
            <a:fillRect/>
          </a:stretch>
        </p:blipFill>
        <p:spPr>
          <a:xfrm>
            <a:off x="381000" y="3352800"/>
            <a:ext cx="8311444" cy="2438400"/>
          </a:xfrm>
          <a:prstGeom prst="rect">
            <a:avLst/>
          </a:prstGeom>
        </p:spPr>
      </p:pic>
    </p:spTree>
    <p:extLst>
      <p:ext uri="{BB962C8B-B14F-4D97-AF65-F5344CB8AC3E}">
        <p14:creationId xmlns:p14="http://schemas.microsoft.com/office/powerpoint/2010/main" xmlns="" val="3194638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wipe(left)">
                                      <p:cBhvr>
                                        <p:cTn id="22"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Boasting Like </a:t>
            </a:r>
            <a:r>
              <a:rPr lang="en-US" sz="2400" dirty="0" smtClean="0">
                <a:effectLst>
                  <a:outerShdw blurRad="38100" dist="38100" dir="2700000" algn="tl">
                    <a:srgbClr val="000000">
                      <a:alpha val="43137"/>
                    </a:srgbClr>
                  </a:outerShdw>
                </a:effectLst>
                <a:latin typeface="Britannic Bold" panose="020B0903060703020204" pitchFamily="34" charset="0"/>
              </a:rPr>
              <a:t>Paul </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990600"/>
            <a:ext cx="8610600" cy="572464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As we consider our own ministry context, chances are neither you nor anyone you know has experienced even half of these things in ministry. </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Paul doesn’t market the misery of his ministry. </a:t>
            </a:r>
            <a:r>
              <a:rPr lang="en-US" sz="2400" b="1" dirty="0" smtClean="0">
                <a:latin typeface="Cambria" panose="02040503050406030204" pitchFamily="18" charset="0"/>
                <a:ea typeface="Cambria" panose="02040503050406030204" pitchFamily="18" charset="0"/>
              </a:rPr>
              <a:t>Paul shared his litany of hardships only because he had to.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You get the distinct impression that he found it awkward to talk about himself in those terms.  He would much rather talk about the sufferings and triumph of Christ than about his own trials and buffetings.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telling his story, he didn’t seek pity or consolation.  He didn’t share war stories for public applause.  He didn’t increase his fame 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apostle who spent a day and a night adrift at sea</a:t>
            </a:r>
            <a:r>
              <a:rPr lang="en-US" sz="2400" b="1" i="1" dirty="0" smtClean="0">
                <a:latin typeface="Cambria" panose="02040503050406030204" pitchFamily="18" charset="0"/>
                <a:ea typeface="Cambria" panose="02040503050406030204" pitchFamily="18" charset="0"/>
              </a:rPr>
              <a:t>” 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minister who endured beating, canings, and stoning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666486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15423"/>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Boasting Like </a:t>
            </a:r>
            <a:r>
              <a:rPr lang="en-US" sz="2400" dirty="0" smtClean="0">
                <a:effectLst>
                  <a:outerShdw blurRad="38100" dist="38100" dir="2700000" algn="tl">
                    <a:srgbClr val="000000">
                      <a:alpha val="43137"/>
                    </a:srgbClr>
                  </a:outerShdw>
                </a:effectLst>
                <a:latin typeface="Britannic Bold" panose="020B0903060703020204" pitchFamily="34" charset="0"/>
              </a:rPr>
              <a:t>Paul </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23620"/>
            <a:ext cx="8610600" cy="5432256"/>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could have easily marketed his experiences into an opportunity to increase his own renown as a bona fide hero. </a:t>
            </a:r>
            <a:r>
              <a:rPr lang="en-US" sz="5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need to be careful about talking too much about ourselves.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There is a fine line between legitimately sharing a testimony of how God has worked in our lives in spite of hardship and becoming either a complainer or a braggart for our own gain.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Our stories of agony and ecstasy can help comfort and encourage others.  But we must always ask ourselves:  Am I actually doing this because I want everybody to know what I’ve suffered in this of faith?  Are my reasons for telling this pure or tainted?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What’s my motive?</a:t>
            </a:r>
          </a:p>
        </p:txBody>
      </p:sp>
    </p:spTree>
    <p:extLst>
      <p:ext uri="{BB962C8B-B14F-4D97-AF65-F5344CB8AC3E}">
        <p14:creationId xmlns:p14="http://schemas.microsoft.com/office/powerpoint/2010/main" xmlns="" val="1375946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Boasting Like </a:t>
            </a:r>
            <a:r>
              <a:rPr lang="en-US" sz="2400" dirty="0" smtClean="0">
                <a:effectLst>
                  <a:outerShdw blurRad="38100" dist="38100" dir="2700000" algn="tl">
                    <a:srgbClr val="000000">
                      <a:alpha val="43137"/>
                    </a:srgbClr>
                  </a:outerShdw>
                </a:effectLst>
                <a:latin typeface="Britannic Bold" panose="020B0903060703020204" pitchFamily="34" charset="0"/>
              </a:rPr>
              <a:t>Paul </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990601"/>
            <a:ext cx="8686800" cy="5786199"/>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Paul doesn’t even try to explain why these things happened.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 many people claim to be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dirty="0" smtClean="0">
                <a:latin typeface="Cambria" panose="02040503050406030204" pitchFamily="18" charset="0"/>
                <a:ea typeface="Cambria" panose="02040503050406030204" pitchFamily="18" charset="0"/>
              </a:rPr>
              <a:t>” because they believe that to confess anything negative would reflect poorly on our Savior.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But God never promised smooth sailing.  On the contrary, He promised a bumpy ride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John16:33</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a:p>
            <a:pPr indent="457200">
              <a:spcAft>
                <a:spcPts val="1200"/>
              </a:spcAft>
              <a:tabLst>
                <a:tab pos="457200" algn="l"/>
              </a:tabLst>
            </a:pPr>
            <a:r>
              <a:rPr lang="en-US" sz="2200" i="1" dirty="0" smtClean="0">
                <a:latin typeface="Cambria" pitchFamily="18" charset="0"/>
                <a:cs typeface="Andalus" pitchFamily="18" charset="-78"/>
              </a:rPr>
              <a:t>“</a:t>
            </a:r>
            <a:r>
              <a:rPr lang="en-US" sz="2200" b="1" i="1" dirty="0" smtClean="0">
                <a:latin typeface="Cambria" pitchFamily="18" charset="0"/>
                <a:cs typeface="Andalus" pitchFamily="18" charset="-78"/>
              </a:rPr>
              <a:t>These things I have spoken to you, that in Me you may have peace. In the world you will have tribulation; but be of good cheer, I have overcome the world”</a:t>
            </a:r>
            <a:r>
              <a:rPr lang="en-US" sz="2200" dirty="0" smtClean="0">
                <a:latin typeface="Cambria" pitchFamily="18" charset="0"/>
                <a:cs typeface="Andalus" pitchFamily="18" charset="-78"/>
              </a:rPr>
              <a:t> </a:t>
            </a:r>
            <a:r>
              <a:rPr lang="en-US" dirty="0" smtClean="0">
                <a:latin typeface="Cambria" pitchFamily="18" charset="0"/>
                <a:cs typeface="Andalus" pitchFamily="18" charset="-78"/>
              </a:rPr>
              <a:t>[NKJV]</a:t>
            </a:r>
            <a:r>
              <a:rPr lang="en-US" sz="2200" dirty="0" smtClean="0">
                <a:latin typeface="Cambria" pitchFamily="18" charset="0"/>
                <a:cs typeface="Andalus" pitchFamily="18" charset="-78"/>
              </a:rPr>
              <a:t>. </a:t>
            </a:r>
            <a:endParaRPr lang="en-US" sz="2200" dirty="0" smtClean="0">
              <a:latin typeface="Cambria" pitchFamily="18" charset="0"/>
              <a:ea typeface="Cambria" panose="02040503050406030204" pitchFamily="18" charset="0"/>
              <a:cs typeface="Andalus" pitchFamily="18" charset="-78"/>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his account of suffering for the sake of the gospel, Paul makes no attempt at analyzing or moralizing.  Although, he could confess with all of us that he grew and learned from these experiences. </a:t>
            </a:r>
          </a:p>
        </p:txBody>
      </p:sp>
    </p:spTree>
    <p:extLst>
      <p:ext uri="{BB962C8B-B14F-4D97-AF65-F5344CB8AC3E}">
        <p14:creationId xmlns:p14="http://schemas.microsoft.com/office/powerpoint/2010/main" xmlns="" val="29020704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595360" cy="822960"/>
          </a:xfrm>
          <a:solidFill>
            <a:srgbClr val="349BA6"/>
          </a:solidFill>
        </p:spPr>
        <p:style>
          <a:lnRef idx="1">
            <a:schemeClr val="accent2"/>
          </a:lnRef>
          <a:fillRef idx="3">
            <a:schemeClr val="accent2"/>
          </a:fillRef>
          <a:effectRef idx="2">
            <a:schemeClr val="accent2"/>
          </a:effectRef>
          <a:fontRef idx="minor">
            <a:schemeClr val="lt1"/>
          </a:fontRef>
        </p:style>
        <p:txBody>
          <a:bodyPr>
            <a:normAutofit/>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a:effectLst>
                  <a:outerShdw blurRad="38100" dist="38100" dir="2700000" algn="tl">
                    <a:srgbClr val="000000">
                      <a:alpha val="43137"/>
                    </a:srgbClr>
                  </a:outerShdw>
                </a:effectLst>
                <a:latin typeface="Britannic Bold" panose="020B0903060703020204" pitchFamily="34" charset="0"/>
              </a:rPr>
              <a:t>Boasting Like </a:t>
            </a:r>
            <a:r>
              <a:rPr lang="en-US" sz="2400" dirty="0" smtClean="0">
                <a:effectLst>
                  <a:outerShdw blurRad="38100" dist="38100" dir="2700000" algn="tl">
                    <a:srgbClr val="000000">
                      <a:alpha val="43137"/>
                    </a:srgbClr>
                  </a:outerShdw>
                </a:effectLst>
                <a:latin typeface="Britannic Bold" panose="020B0903060703020204" pitchFamily="34" charset="0"/>
              </a:rPr>
              <a:t>Paul </a:t>
            </a:r>
            <a:endParaRPr lang="en-US" sz="24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0066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801"/>
            <a:ext cx="8610600" cy="3139321"/>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He didn’t attempt to defend God by explaining exactly how he grew and what new things he learned.  </a:t>
            </a:r>
            <a:endParaRPr lang="en-US" sz="5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Most of the time, we can’t put such lessons into words.</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 We, too, should learn to endure the suffering without obsessing over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questions.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They may never come on this side of glory.  And then, we won’t need an answer. </a:t>
            </a:r>
            <a:endParaRPr lang="en-US" sz="5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3354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452782" y="2999115"/>
            <a:ext cx="6103540" cy="830997"/>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The Flip Side of Fruitful Ministry 11</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:16 - 33</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12700" dist="25400" dir="186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The Flip Side Of Fruitful Ministry </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17 July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a:outerShdw blurRad="12700" dist="12700" dir="18900000" algn="bl" rotWithShape="0">
              <a:schemeClr val="tx1"/>
            </a:outerShdw>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dirty="0" smtClean="0">
                <a:solidFill>
                  <a:srgbClr val="FF0000"/>
                </a:solidFill>
                <a:effectLst>
                  <a:outerShdw blurRad="38100" dist="38100" dir="2700000" algn="tl">
                    <a:srgbClr val="000000">
                      <a:alpha val="43137"/>
                    </a:srgbClr>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12:1 – 10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“Gloves of Grace for Handling Thorns”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975360"/>
            <a:ext cx="8763000" cy="5563061"/>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350" b="1" dirty="0" smtClean="0">
                <a:latin typeface="Cambria" panose="02040503050406030204" pitchFamily="18" charset="0"/>
                <a:ea typeface="Cambria" panose="02040503050406030204" pitchFamily="18" charset="0"/>
              </a:rPr>
              <a:t>opens by reminding us that ministry, like all of life, has it’s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flip</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side.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 arrived at an airport on the East </a:t>
            </a:r>
            <a:r>
              <a:rPr lang="en-US" sz="2350" b="1" dirty="0">
                <a:latin typeface="Cambria" panose="02040503050406030204" pitchFamily="18" charset="0"/>
                <a:ea typeface="Cambria" panose="02040503050406030204" pitchFamily="18" charset="0"/>
              </a:rPr>
              <a:t>Coast for </a:t>
            </a:r>
            <a:r>
              <a:rPr lang="en-US" sz="2350" b="1" dirty="0" smtClean="0">
                <a:latin typeface="Cambria" panose="02040503050406030204" pitchFamily="18" charset="0"/>
                <a:ea typeface="Cambria" panose="02040503050406030204" pitchFamily="18" charset="0"/>
              </a:rPr>
              <a:t>a speaking engagement and the president of a Christian college met me.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When I saw him, I could tell something wasn’t quite right. He looked like the weight of the world had been stuffed into an invisible backpack and placed on his shoulders.</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He was stooped over and looked a little grim.  I called his name, gave him a big hug and said, </a:t>
            </a:r>
            <a:r>
              <a:rPr lang="en-US" sz="2350" b="1" i="1" dirty="0" smtClean="0">
                <a:latin typeface="Cambria" panose="02040503050406030204" pitchFamily="18" charset="0"/>
                <a:ea typeface="Cambria" panose="02040503050406030204" pitchFamily="18" charset="0"/>
              </a:rPr>
              <a:t>“Well, how are you doing?”</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He responded, </a:t>
            </a:r>
            <a:r>
              <a:rPr lang="en-US" sz="2350" b="1" i="1" dirty="0" smtClean="0">
                <a:latin typeface="Cambria" panose="02040503050406030204" pitchFamily="18" charset="0"/>
                <a:ea typeface="Cambria" panose="02040503050406030204" pitchFamily="18" charset="0"/>
              </a:rPr>
              <a:t>“How am I doing?  I’m growing and I am learning.”</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You know, Chuck, several years ago I used to have a glib answer when people asked me,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are you doing?’ </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066800"/>
            <a:ext cx="8686800" cy="5563061"/>
          </a:xfrm>
          <a:prstGeom prst="rect">
            <a:avLst/>
          </a:prstGeom>
          <a:noFill/>
          <a:effectLst/>
        </p:spPr>
        <p:txBody>
          <a:bodyPr wrap="square" rtlCol="0">
            <a:spAutoFit/>
          </a:bodyPr>
          <a:lstStyle/>
          <a:p>
            <a:pPr lvl="0" indent="457200">
              <a:spcAft>
                <a:spcPts val="1200"/>
              </a:spcAft>
              <a:tabLst>
                <a:tab pos="457200" algn="l"/>
                <a:tab pos="627063" algn="l"/>
              </a:tabLst>
            </a:pPr>
            <a:r>
              <a:rPr lang="en-US" sz="2350" b="1" dirty="0" smtClean="0">
                <a:solidFill>
                  <a:prstClr val="black"/>
                </a:solidFill>
                <a:latin typeface="Cambria" panose="02040503050406030204" pitchFamily="18" charset="0"/>
                <a:ea typeface="Cambria" panose="02040503050406030204" pitchFamily="18" charset="0"/>
              </a:rPr>
              <a:t>I always responded loudly, </a:t>
            </a:r>
            <a:r>
              <a:rPr lang="en-US" sz="2350" b="1" i="1" dirty="0" smtClean="0">
                <a:solidFill>
                  <a:prstClr val="black"/>
                </a:solidFill>
                <a:latin typeface="Cambria" panose="02040503050406030204" pitchFamily="18" charset="0"/>
                <a:ea typeface="Cambria" panose="02040503050406030204" pitchFamily="18" charset="0"/>
              </a:rPr>
              <a:t>“</a:t>
            </a:r>
            <a:r>
              <a:rPr lang="en-US" sz="2350" b="1" i="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350" b="1" i="1" dirty="0" smtClean="0">
                <a:solidFill>
                  <a:prstClr val="black"/>
                </a:solidFill>
                <a:latin typeface="Cambria" panose="02040503050406030204" pitchFamily="18" charset="0"/>
                <a:ea typeface="Cambria" panose="02040503050406030204" pitchFamily="18" charset="0"/>
              </a:rPr>
              <a:t>”</a:t>
            </a:r>
            <a:r>
              <a:rPr lang="en-US" sz="2350" b="1" dirty="0" smtClean="0">
                <a:solidFill>
                  <a:prstClr val="black"/>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But these last few years I have decided to get real – to be honest. </a:t>
            </a:r>
          </a:p>
          <a:p>
            <a:pPr lvl="0"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best I can say today is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 growing and I’m Learning</a:t>
            </a:r>
            <a:r>
              <a:rPr lang="en-US" sz="2350" b="1" i="1" dirty="0" smtClean="0">
                <a:latin typeface="Cambria" panose="02040503050406030204" pitchFamily="18" charset="0"/>
                <a:ea typeface="Cambria" panose="02040503050406030204" pitchFamily="18" charset="0"/>
              </a:rPr>
              <a:t>, but I’m not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p>
          <a:p>
            <a:pPr lvl="0"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 .  </a:t>
            </a:r>
            <a:r>
              <a:rPr lang="en-US" sz="2350" b="1" dirty="0" smtClean="0">
                <a:latin typeface="Cambria" panose="02040503050406030204" pitchFamily="18" charset="0"/>
                <a:ea typeface="Cambria" panose="02040503050406030204" pitchFamily="18" charset="0"/>
              </a:rPr>
              <a:t>many of us need to learn what the college President was honest enough to admit.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To always answer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is to hide the reality of our pain and leave a false impression that our lives are a colorful bed of roses. </a:t>
            </a:r>
          </a:p>
          <a:p>
            <a:pPr indent="457200">
              <a:spcAft>
                <a:spcPts val="1200"/>
              </a:spcAft>
              <a:tabLst>
                <a:tab pos="457200" algn="l"/>
                <a:tab pos="627063" algn="l"/>
              </a:tabLst>
            </a:pP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Yes!</a:t>
            </a:r>
            <a:r>
              <a:rPr lang="en-US" sz="2350" b="1" dirty="0" smtClean="0">
                <a:latin typeface="Cambria" panose="02040503050406030204" pitchFamily="18" charset="0"/>
                <a:ea typeface="Cambria" panose="02040503050406030204" pitchFamily="18" charset="0"/>
              </a:rPr>
              <a:t>  On occasion we do enjoy the touch of God’s favor –   times when we can honestly smile and utter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350" b="1" i="1" dirty="0" smtClean="0">
                <a:latin typeface="Cambria" panose="02040503050406030204" pitchFamily="18" charset="0"/>
                <a:ea typeface="Cambria" panose="02040503050406030204" pitchFamily="18" charset="0"/>
              </a:rPr>
              <a:t>”</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But more often than not, the answer really ought to be,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 growing and I’m learning</a:t>
            </a:r>
            <a:r>
              <a:rPr lang="en-US" sz="2350" b="1" i="1" dirty="0" smtClean="0">
                <a:latin typeface="Cambria" panose="02040503050406030204" pitchFamily="18" charset="0"/>
                <a:ea typeface="Cambria" panose="02040503050406030204" pitchFamily="18" charset="0"/>
              </a:rPr>
              <a:t>.”</a:t>
            </a:r>
          </a:p>
        </p:txBody>
      </p:sp>
      <p:sp>
        <p:nvSpPr>
          <p:cNvPr id="6" name="Title 1"/>
          <p:cNvSpPr>
            <a:spLocks noGrp="1"/>
          </p:cNvSpPr>
          <p:nvPr>
            <p:ph type="title"/>
          </p:nvPr>
        </p:nvSpPr>
        <p:spPr>
          <a:xfrm>
            <a:off x="304800" y="76200"/>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0" y="762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77906" y="1008529"/>
            <a:ext cx="8610601"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Life that is lived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realistically</a:t>
            </a:r>
            <a:r>
              <a:rPr lang="en-US" sz="2400" b="1" dirty="0" smtClean="0">
                <a:latin typeface="Cambria" panose="02040503050406030204" pitchFamily="18" charset="0"/>
                <a:ea typeface="Cambria" panose="02040503050406030204" pitchFamily="18" charset="0"/>
              </a:rPr>
              <a:t> is not lived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fantastically</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Even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Christians are not immune to abrasive and harsh rubs with reality.  The painful shoves of disaster, disease, and death jostle the Christian as often as anyone else in this world. </a:t>
            </a:r>
          </a:p>
          <a:p>
            <a:pPr indent="457200">
              <a:spcAft>
                <a:spcPts val="1200"/>
              </a:spcAft>
            </a:pPr>
            <a:r>
              <a:rPr lang="en-US" sz="2400" b="1" dirty="0" smtClean="0">
                <a:latin typeface="Cambria" panose="02040503050406030204" pitchFamily="18" charset="0"/>
                <a:ea typeface="Cambria" panose="02040503050406030204" pitchFamily="18" charset="0"/>
              </a:rPr>
              <a:t>These things can make shambles of our lives, tear apart our families, and leaves us reeling for days, weeks, or even years. </a:t>
            </a:r>
          </a:p>
          <a:p>
            <a:pPr indent="457200">
              <a:spcAft>
                <a:spcPts val="1200"/>
              </a:spcAft>
            </a:pPr>
            <a:r>
              <a:rPr lang="en-US" sz="2400" b="1" dirty="0" smtClean="0">
                <a:latin typeface="Cambria" panose="02040503050406030204" pitchFamily="18" charset="0"/>
                <a:ea typeface="Cambria" panose="02040503050406030204" pitchFamily="18" charset="0"/>
              </a:rPr>
              <a:t>Real life is often the flip side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Like the rest of life, ministry can have its occasional fantastic moments, but more often than not, we need to be prepared for the flip side when we are simply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growing</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learning</a:t>
            </a:r>
            <a:r>
              <a:rPr lang="en-US" sz="2400" b="1" dirty="0" smtClean="0">
                <a:latin typeface="Cambria" panose="02040503050406030204" pitchFamily="18" charset="0"/>
                <a:ea typeface="Cambria" panose="02040503050406030204" pitchFamily="18" charset="0"/>
              </a:rPr>
              <a:t>.</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066800"/>
            <a:ext cx="8610601"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Sometimes through pain.  Other times through hardship.  Always through patience and perseverance found through prayer and faith.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That’s real ministry</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In the first century church at Corinth, the absence of a strong apostolic witness like Paul, Peter, or the teacher Apollos created a vacuum of sound leadership that was quickly filled by false teachers. </a:t>
            </a:r>
          </a:p>
          <a:p>
            <a:pPr indent="457200">
              <a:spcAft>
                <a:spcPts val="1200"/>
              </a:spcAft>
            </a:pPr>
            <a:r>
              <a:rPr lang="en-US" sz="2400" b="1" dirty="0" smtClean="0">
                <a:latin typeface="Cambria" panose="02040503050406030204" pitchFamily="18" charset="0"/>
                <a:ea typeface="Cambria" panose="02040503050406030204" pitchFamily="18" charset="0"/>
              </a:rPr>
              <a:t>They came, looking better than Paul, preaching better than Paul, and touting impressive credentials Paul did not appear to have. </a:t>
            </a:r>
          </a:p>
          <a:p>
            <a:pPr indent="457200">
              <a:spcAft>
                <a:spcPts val="1200"/>
              </a:spcAft>
            </a:pPr>
            <a:r>
              <a:rPr lang="en-US" sz="2400" b="1" dirty="0" smtClean="0">
                <a:latin typeface="Cambria" panose="02040503050406030204" pitchFamily="18" charset="0"/>
                <a:ea typeface="Cambria" panose="02040503050406030204" pitchFamily="18" charset="0"/>
              </a:rPr>
              <a:t>As a result, Paul was forced into an uncomfortable situation of having to boast about his own qualifications  and accomplishment and assert his own credentials as an apostle.  </a:t>
            </a: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7993914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066800"/>
            <a:ext cx="8610601" cy="335476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Some of the characteristics of Paul’s authentic apostleship make up the flip side of fruitful ministry. </a:t>
            </a:r>
          </a:p>
          <a:p>
            <a:pPr indent="457200">
              <a:spcAft>
                <a:spcPts val="1200"/>
              </a:spcAft>
            </a:pPr>
            <a:r>
              <a:rPr lang="en-US" sz="2400" b="1" dirty="0" smtClean="0">
                <a:latin typeface="Cambria" panose="02040503050406030204" pitchFamily="18" charset="0"/>
                <a:ea typeface="Cambria" panose="02040503050406030204" pitchFamily="18" charset="0"/>
              </a:rPr>
              <a:t>Such as, the realistic picture of suffering, persecution, pain, and pressure that went along with his genuine concern for the churches. </a:t>
            </a:r>
          </a:p>
          <a:p>
            <a:pPr indent="457200">
              <a:spcAft>
                <a:spcPts val="1200"/>
              </a:spcAft>
            </a:pPr>
            <a:r>
              <a:rPr lang="en-US" sz="2400" b="1" dirty="0" smtClean="0">
                <a:latin typeface="Cambria" panose="02040503050406030204" pitchFamily="18" charset="0"/>
                <a:ea typeface="Cambria" panose="02040503050406030204" pitchFamily="18" charset="0"/>
              </a:rPr>
              <a:t>So, while the false teachers put on a bright face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fantastic,</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Paul described the real ingredients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growing</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learning</a:t>
            </a:r>
            <a:r>
              <a:rPr lang="en-US" sz="2400" b="1" dirty="0" smtClean="0">
                <a:latin typeface="Cambria" panose="02040503050406030204" pitchFamily="18" charset="0"/>
                <a:ea typeface="Cambria" panose="02040503050406030204" pitchFamily="18" charset="0"/>
              </a:rPr>
              <a:t> in ministry through the daily trials of life. </a:t>
            </a:r>
          </a:p>
        </p:txBody>
      </p:sp>
      <p:sp>
        <p:nvSpPr>
          <p:cNvPr id="6" name="Title 1"/>
          <p:cNvSpPr>
            <a:spLocks noGrp="1"/>
          </p:cNvSpPr>
          <p:nvPr>
            <p:ph type="title"/>
          </p:nvPr>
        </p:nvSpPr>
        <p:spPr>
          <a:xfrm>
            <a:off x="313765" y="80682"/>
            <a:ext cx="868680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91401" y="150532"/>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13286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81000" y="1143000"/>
            <a:ext cx="8458200" cy="538609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pPr>
              <a:tabLst>
                <a:tab pos="115888" algn="l"/>
              </a:tabLst>
            </a:pPr>
            <a:r>
              <a:rPr lang="en-US" sz="2600" b="1" baseline="30000" dirty="0">
                <a:effectLst>
                  <a:outerShdw blurRad="38100" dist="38100" dir="2700000" algn="tl">
                    <a:srgbClr val="000000">
                      <a:alpha val="43137"/>
                    </a:srgbClr>
                  </a:outerShdw>
                </a:effectLst>
                <a:latin typeface="Georgia" panose="02040502050405020303" pitchFamily="18" charset="0"/>
              </a:rPr>
              <a:t>16</a:t>
            </a:r>
            <a:r>
              <a:rPr lang="en-US" sz="2600" b="1" i="1" baseline="30000" dirty="0">
                <a:latin typeface="Georgia" panose="02040502050405020303" pitchFamily="18" charset="0"/>
              </a:rPr>
              <a:t> </a:t>
            </a:r>
            <a:r>
              <a:rPr lang="en-US" sz="2600" i="1" dirty="0">
                <a:latin typeface="Georgia" panose="02040502050405020303" pitchFamily="18" charset="0"/>
              </a:rPr>
              <a:t>I say again, let no one think me a fool. </a:t>
            </a:r>
            <a:r>
              <a:rPr lang="en-US" sz="2600" i="1" dirty="0" smtClean="0">
                <a:latin typeface="Georgia" panose="02040502050405020303" pitchFamily="18" charset="0"/>
              </a:rPr>
              <a:t> If </a:t>
            </a:r>
            <a:r>
              <a:rPr lang="en-US" sz="2600" i="1" dirty="0">
                <a:latin typeface="Georgia" panose="02040502050405020303" pitchFamily="18" charset="0"/>
              </a:rPr>
              <a:t>otherwise, at least receive me as a fool, that I also may boast a </a:t>
            </a:r>
            <a:r>
              <a:rPr lang="en-US" sz="2600" i="1" dirty="0" smtClean="0">
                <a:latin typeface="Georgia" panose="02040502050405020303" pitchFamily="18" charset="0"/>
              </a:rPr>
              <a:t>little.  </a:t>
            </a:r>
            <a:r>
              <a:rPr lang="en-US" sz="2600" b="1" baseline="30000" dirty="0" smtClean="0">
                <a:effectLst>
                  <a:outerShdw blurRad="38100" dist="38100" dir="2700000" algn="tl">
                    <a:srgbClr val="000000">
                      <a:alpha val="43137"/>
                    </a:srgbClr>
                  </a:outerShdw>
                </a:effectLst>
                <a:latin typeface="Georgia" panose="02040502050405020303" pitchFamily="18" charset="0"/>
              </a:rPr>
              <a:t>17</a:t>
            </a:r>
            <a:r>
              <a:rPr lang="en-US" sz="2600" i="1" dirty="0" smtClean="0">
                <a:latin typeface="Georgia" panose="02040502050405020303" pitchFamily="18" charset="0"/>
              </a:rPr>
              <a:t>What </a:t>
            </a:r>
            <a:r>
              <a:rPr lang="en-US" sz="2600" i="1" dirty="0">
                <a:latin typeface="Georgia" panose="02040502050405020303" pitchFamily="18" charset="0"/>
              </a:rPr>
              <a:t>I speak, I speak not according to the Lord, but as it were, foolishly, in this confidence of boasting</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18</a:t>
            </a:r>
            <a:r>
              <a:rPr lang="en-US" sz="2600" i="1" dirty="0" smtClean="0">
                <a:latin typeface="Georgia" panose="02040502050405020303" pitchFamily="18" charset="0"/>
              </a:rPr>
              <a:t>Seeing </a:t>
            </a:r>
            <a:r>
              <a:rPr lang="en-US" sz="2600" i="1" dirty="0">
                <a:latin typeface="Georgia" panose="02040502050405020303" pitchFamily="18" charset="0"/>
              </a:rPr>
              <a:t>that many boast according to the flesh, I also will boast.  </a:t>
            </a:r>
            <a:r>
              <a:rPr lang="en-US" sz="2600" b="1" baseline="30000" dirty="0" smtClean="0">
                <a:effectLst>
                  <a:outerShdw blurRad="38100" dist="38100" dir="2700000" algn="tl">
                    <a:srgbClr val="000000">
                      <a:alpha val="43137"/>
                    </a:srgbClr>
                  </a:outerShdw>
                </a:effectLst>
                <a:latin typeface="Georgia" panose="02040502050405020303" pitchFamily="18" charset="0"/>
              </a:rPr>
              <a:t>19</a:t>
            </a:r>
            <a:r>
              <a:rPr lang="en-US" sz="2600" i="1" dirty="0" smtClean="0">
                <a:latin typeface="Georgia" panose="02040502050405020303" pitchFamily="18" charset="0"/>
              </a:rPr>
              <a:t>For </a:t>
            </a:r>
            <a:r>
              <a:rPr lang="en-US" sz="2600" i="1" dirty="0">
                <a:latin typeface="Georgia" panose="02040502050405020303" pitchFamily="18" charset="0"/>
              </a:rPr>
              <a:t>you put up with fools gladly, since you yourselves are wise</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20</a:t>
            </a:r>
            <a:r>
              <a:rPr lang="en-US" sz="2600" i="1" dirty="0" smtClean="0">
                <a:latin typeface="Georgia" panose="02040502050405020303" pitchFamily="18" charset="0"/>
              </a:rPr>
              <a:t>For </a:t>
            </a:r>
            <a:r>
              <a:rPr lang="en-US" sz="2600" i="1" dirty="0">
                <a:latin typeface="Georgia" panose="02040502050405020303" pitchFamily="18" charset="0"/>
              </a:rPr>
              <a:t>you put </a:t>
            </a:r>
            <a:r>
              <a:rPr lang="en-US" sz="2600" i="1" dirty="0" smtClean="0">
                <a:latin typeface="Georgia" panose="02040502050405020303" pitchFamily="18" charset="0"/>
              </a:rPr>
              <a:t> up </a:t>
            </a:r>
            <a:r>
              <a:rPr lang="en-US" sz="2600" i="1" dirty="0">
                <a:latin typeface="Georgia" panose="02040502050405020303" pitchFamily="18" charset="0"/>
              </a:rPr>
              <a:t>with it if one brings you into bondage, if </a:t>
            </a:r>
            <a:r>
              <a:rPr lang="en-US" sz="2600" i="1" dirty="0" smtClean="0">
                <a:latin typeface="Georgia" panose="02040502050405020303" pitchFamily="18" charset="0"/>
              </a:rPr>
              <a:t>one  </a:t>
            </a:r>
            <a:r>
              <a:rPr lang="en-US" sz="2600" i="1" dirty="0">
                <a:latin typeface="Georgia" panose="02040502050405020303" pitchFamily="18" charset="0"/>
              </a:rPr>
              <a:t>devours you, if one  takes from you, if one exalts himself, if one strikes you on </a:t>
            </a:r>
            <a:r>
              <a:rPr lang="en-US" sz="2600" i="1" dirty="0" smtClean="0">
                <a:latin typeface="Georgia" panose="02040502050405020303" pitchFamily="18" charset="0"/>
              </a:rPr>
              <a:t>the face.  </a:t>
            </a:r>
            <a:r>
              <a:rPr lang="en-US" sz="2600" b="1" baseline="30000" dirty="0" smtClean="0">
                <a:effectLst>
                  <a:outerShdw blurRad="38100" dist="38100" dir="2700000" algn="tl">
                    <a:srgbClr val="000000">
                      <a:alpha val="43137"/>
                    </a:srgbClr>
                  </a:outerShdw>
                </a:effectLst>
                <a:latin typeface="Georgia" panose="02040502050405020303" pitchFamily="18" charset="0"/>
              </a:rPr>
              <a:t>21</a:t>
            </a:r>
            <a:r>
              <a:rPr lang="en-US" sz="2600" i="1" dirty="0" smtClean="0">
                <a:latin typeface="Georgia" panose="02040502050405020303" pitchFamily="18" charset="0"/>
              </a:rPr>
              <a:t>To our</a:t>
            </a:r>
          </a:p>
          <a:p>
            <a:pPr>
              <a:tabLst>
                <a:tab pos="115888" algn="l"/>
              </a:tabLst>
            </a:pPr>
            <a:r>
              <a:rPr lang="en-US" sz="2600" i="1" dirty="0">
                <a:latin typeface="Georgia" panose="02040502050405020303" pitchFamily="18" charset="0"/>
              </a:rPr>
              <a:t> shame </a:t>
            </a:r>
            <a:r>
              <a:rPr lang="en-US" sz="2600" i="1" dirty="0" smtClean="0">
                <a:latin typeface="Georgia" panose="02040502050405020303" pitchFamily="18" charset="0"/>
              </a:rPr>
              <a:t>I </a:t>
            </a:r>
            <a:r>
              <a:rPr lang="en-US" sz="2600" i="1" dirty="0">
                <a:latin typeface="Georgia" panose="02040502050405020303" pitchFamily="18" charset="0"/>
              </a:rPr>
              <a:t>say that we were too weak for that! But in whatever anyone is bold—I speak foolishly—I am bold also. </a:t>
            </a:r>
          </a:p>
        </p:txBody>
      </p:sp>
      <p:sp>
        <p:nvSpPr>
          <p:cNvPr id="6" name="Title 1"/>
          <p:cNvSpPr>
            <a:spLocks noGrp="1"/>
          </p:cNvSpPr>
          <p:nvPr>
            <p:ph type="title"/>
          </p:nvPr>
        </p:nvSpPr>
        <p:spPr>
          <a:xfrm>
            <a:off x="381000" y="152400"/>
            <a:ext cx="8503920" cy="82296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11:16–21</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57613</TotalTime>
  <Words>2498</Words>
  <Application>Microsoft Office PowerPoint</Application>
  <PresentationFormat>On-screen Show (4:3)</PresentationFormat>
  <Paragraphs>183</Paragraphs>
  <Slides>31</Slides>
  <Notes>28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 Lesson Overview</vt:lpstr>
      <vt:lpstr>2 Corinthians - Lesson Overview</vt:lpstr>
      <vt:lpstr>2 Corinthians 11:16–21</vt:lpstr>
      <vt:lpstr>2 Corinthians 11:16-21</vt:lpstr>
      <vt:lpstr>2 Corinthians 11:16-21</vt:lpstr>
      <vt:lpstr>2 Corinthians 11:16-21</vt:lpstr>
      <vt:lpstr>2 Corinthians 11:16-21</vt:lpstr>
      <vt:lpstr>2 Corinthians 11:22-33</vt:lpstr>
      <vt:lpstr>2 Corinthians 11:22-33</vt:lpstr>
      <vt:lpstr>2 Corinthians 11:22-33</vt:lpstr>
      <vt:lpstr>2 Corinthians 11:22-33</vt:lpstr>
      <vt:lpstr>2 Corinthians 11:22-33</vt:lpstr>
      <vt:lpstr>2 Corinthians 11:22-33</vt:lpstr>
      <vt:lpstr>2 Corinthians 11:22-33</vt:lpstr>
      <vt:lpstr>2 Corinthians 11:22-33</vt:lpstr>
      <vt:lpstr>2 Corinthians 11:22-33</vt:lpstr>
      <vt:lpstr>Slide 23</vt:lpstr>
      <vt:lpstr>Application – Boasting Like Paul </vt:lpstr>
      <vt:lpstr>Application – Boasting Like Paul </vt:lpstr>
      <vt:lpstr>Application – Boasting Like Paul </vt:lpstr>
      <vt:lpstr>Application – Boasting Like Paul </vt:lpstr>
      <vt:lpstr>Application – Boasting Like Paul </vt:lpstr>
      <vt:lpstr>Application – Boasting Like Paul </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10475</cp:revision>
  <cp:lastPrinted>2023-05-06T01:46:48Z</cp:lastPrinted>
  <dcterms:created xsi:type="dcterms:W3CDTF">2016-10-08T19:35:00Z</dcterms:created>
  <dcterms:modified xsi:type="dcterms:W3CDTF">2024-07-10T23:23:16Z</dcterms:modified>
</cp:coreProperties>
</file>